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DC1CC-E70F-4D60-AF8E-E2AD77135404}" type="datetimeFigureOut">
              <a:rPr lang="es-ES" smtClean="0"/>
              <a:t>05/06/2014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740C7-5BF7-4AE8-9DDE-7DA67BD5CC68}" type="slidenum">
              <a:rPr lang="es-ES" smtClean="0"/>
              <a:t>‹Nº›</a:t>
            </a:fld>
            <a:endParaRPr lang="es-ES"/>
          </a:p>
        </p:txBody>
      </p:sp>
    </p:spTree>
    <p:extLst>
      <p:ext uri="{BB962C8B-B14F-4D97-AF65-F5344CB8AC3E}">
        <p14:creationId xmlns:p14="http://schemas.microsoft.com/office/powerpoint/2010/main" val="300066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F1740C7-5BF7-4AE8-9DDE-7DA67BD5CC68}" type="slidenum">
              <a:rPr lang="es-ES" smtClean="0"/>
              <a:t>1</a:t>
            </a:fld>
            <a:endParaRPr lang="es-ES"/>
          </a:p>
        </p:txBody>
      </p:sp>
    </p:spTree>
    <p:extLst>
      <p:ext uri="{BB962C8B-B14F-4D97-AF65-F5344CB8AC3E}">
        <p14:creationId xmlns:p14="http://schemas.microsoft.com/office/powerpoint/2010/main" val="266234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F1740C7-5BF7-4AE8-9DDE-7DA67BD5CC68}" type="slidenum">
              <a:rPr lang="es-ES" smtClean="0"/>
              <a:t>2</a:t>
            </a:fld>
            <a:endParaRPr lang="es-ES"/>
          </a:p>
        </p:txBody>
      </p:sp>
    </p:spTree>
    <p:extLst>
      <p:ext uri="{BB962C8B-B14F-4D97-AF65-F5344CB8AC3E}">
        <p14:creationId xmlns:p14="http://schemas.microsoft.com/office/powerpoint/2010/main" val="1726210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FF6471D-0465-4D34-8976-1B2684CEEF06}" type="datetime1">
              <a:rPr lang="es-ES" smtClean="0"/>
              <a:t>05/06/2014</a:t>
            </a:fld>
            <a:endParaRPr lang="es-ES"/>
          </a:p>
        </p:txBody>
      </p:sp>
      <p:sp>
        <p:nvSpPr>
          <p:cNvPr id="5" name="Footer Placeholder 4"/>
          <p:cNvSpPr>
            <a:spLocks noGrp="1"/>
          </p:cNvSpPr>
          <p:nvPr>
            <p:ph type="ftr" sz="quarter" idx="11"/>
          </p:nvPr>
        </p:nvSpPr>
        <p:spPr>
          <a:xfrm>
            <a:off x="1174044" y="5357592"/>
            <a:ext cx="5034845" cy="365125"/>
          </a:xfrm>
        </p:spPr>
        <p:txBody>
          <a:bodyPr/>
          <a:lstStyle/>
          <a:p>
            <a:r>
              <a:rPr lang="es-ES" smtClean="0"/>
              <a:t>Lingüística General</a:t>
            </a:r>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2FB7877-C3C1-4012-AAC6-55EA4319434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494F946-4B25-47A5-AD25-E0429FCB05A3}" type="datetime1">
              <a:rPr lang="es-ES" smtClean="0"/>
              <a:t>05/06/2014</a:t>
            </a:fld>
            <a:endParaRPr lang="es-ES"/>
          </a:p>
        </p:txBody>
      </p:sp>
      <p:sp>
        <p:nvSpPr>
          <p:cNvPr id="5" name="Footer Placeholder 4"/>
          <p:cNvSpPr>
            <a:spLocks noGrp="1"/>
          </p:cNvSpPr>
          <p:nvPr>
            <p:ph type="ftr" sz="quarter" idx="11"/>
          </p:nvPr>
        </p:nvSpPr>
        <p:spPr/>
        <p:txBody>
          <a:bodyPr/>
          <a:lstStyle/>
          <a:p>
            <a:r>
              <a:rPr lang="es-ES" smtClean="0"/>
              <a:t>Lingüística General</a:t>
            </a:r>
            <a:endParaRPr lang="es-ES"/>
          </a:p>
        </p:txBody>
      </p:sp>
      <p:sp>
        <p:nvSpPr>
          <p:cNvPr id="6" name="Slide Number Placeholder 5"/>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EBB4C8E-B551-4871-AA4C-A7DFDE3FD971}" type="datetime1">
              <a:rPr lang="es-ES" smtClean="0"/>
              <a:t>05/06/2014</a:t>
            </a:fld>
            <a:endParaRPr lang="es-ES"/>
          </a:p>
        </p:txBody>
      </p:sp>
      <p:sp>
        <p:nvSpPr>
          <p:cNvPr id="5" name="Footer Placeholder 4"/>
          <p:cNvSpPr>
            <a:spLocks noGrp="1"/>
          </p:cNvSpPr>
          <p:nvPr>
            <p:ph type="ftr" sz="quarter" idx="11"/>
          </p:nvPr>
        </p:nvSpPr>
        <p:spPr/>
        <p:txBody>
          <a:bodyPr/>
          <a:lstStyle/>
          <a:p>
            <a:r>
              <a:rPr lang="es-ES" smtClean="0"/>
              <a:t>Lingüística General</a:t>
            </a:r>
            <a:endParaRPr lang="es-ES"/>
          </a:p>
        </p:txBody>
      </p:sp>
      <p:sp>
        <p:nvSpPr>
          <p:cNvPr id="6" name="Slide Number Placeholder 5"/>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41228BF-434E-4D00-BE78-E77A8688BA47}" type="datetime1">
              <a:rPr lang="es-ES" smtClean="0"/>
              <a:t>05/06/2014</a:t>
            </a:fld>
            <a:endParaRPr lang="es-ES"/>
          </a:p>
        </p:txBody>
      </p:sp>
      <p:sp>
        <p:nvSpPr>
          <p:cNvPr id="5" name="Footer Placeholder 4"/>
          <p:cNvSpPr>
            <a:spLocks noGrp="1"/>
          </p:cNvSpPr>
          <p:nvPr>
            <p:ph type="ftr" sz="quarter" idx="11"/>
          </p:nvPr>
        </p:nvSpPr>
        <p:spPr/>
        <p:txBody>
          <a:bodyPr/>
          <a:lstStyle/>
          <a:p>
            <a:r>
              <a:rPr lang="es-ES" smtClean="0"/>
              <a:t>Lingüística General</a:t>
            </a:r>
            <a:endParaRPr lang="es-ES"/>
          </a:p>
        </p:txBody>
      </p:sp>
      <p:sp>
        <p:nvSpPr>
          <p:cNvPr id="6" name="Slide Number Placeholder 5"/>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9C858DB-E878-44AF-85E2-E8BA879F1CF5}" type="datetime1">
              <a:rPr lang="es-ES" smtClean="0"/>
              <a:t>05/06/2014</a:t>
            </a:fld>
            <a:endParaRPr lang="es-ES"/>
          </a:p>
        </p:txBody>
      </p:sp>
      <p:sp>
        <p:nvSpPr>
          <p:cNvPr id="5" name="Footer Placeholder 4"/>
          <p:cNvSpPr>
            <a:spLocks noGrp="1"/>
          </p:cNvSpPr>
          <p:nvPr>
            <p:ph type="ftr" sz="quarter" idx="11"/>
          </p:nvPr>
        </p:nvSpPr>
        <p:spPr/>
        <p:txBody>
          <a:bodyPr/>
          <a:lstStyle/>
          <a:p>
            <a:r>
              <a:rPr lang="es-ES" smtClean="0"/>
              <a:t>Lingüística General</a:t>
            </a:r>
            <a:endParaRPr lang="es-ES"/>
          </a:p>
        </p:txBody>
      </p:sp>
      <p:sp>
        <p:nvSpPr>
          <p:cNvPr id="6" name="Slide Number Placeholder 5"/>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A41186D-EBCA-4180-AC97-48FA9D7A0E13}" type="datetime1">
              <a:rPr lang="es-ES" smtClean="0"/>
              <a:t>05/06/2014</a:t>
            </a:fld>
            <a:endParaRPr lang="es-ES"/>
          </a:p>
        </p:txBody>
      </p:sp>
      <p:sp>
        <p:nvSpPr>
          <p:cNvPr id="6" name="Footer Placeholder 5"/>
          <p:cNvSpPr>
            <a:spLocks noGrp="1"/>
          </p:cNvSpPr>
          <p:nvPr>
            <p:ph type="ftr" sz="quarter" idx="11"/>
          </p:nvPr>
        </p:nvSpPr>
        <p:spPr/>
        <p:txBody>
          <a:bodyPr/>
          <a:lstStyle/>
          <a:p>
            <a:r>
              <a:rPr lang="es-ES" smtClean="0"/>
              <a:t>Lingüística General</a:t>
            </a:r>
            <a:endParaRPr lang="es-ES"/>
          </a:p>
        </p:txBody>
      </p:sp>
      <p:sp>
        <p:nvSpPr>
          <p:cNvPr id="7" name="Slide Number Placeholder 6"/>
          <p:cNvSpPr>
            <a:spLocks noGrp="1"/>
          </p:cNvSpPr>
          <p:nvPr>
            <p:ph type="sldNum" sz="quarter" idx="12"/>
          </p:nvPr>
        </p:nvSpPr>
        <p:spPr/>
        <p:txBody>
          <a:bodyPr/>
          <a:lstStyle/>
          <a:p>
            <a:fld id="{32FB7877-C3C1-4012-AAC6-55EA43194345}" type="slidenum">
              <a:rPr lang="es-ES" smtClean="0"/>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F3BAF34-9916-4759-AD58-AB3E638D695B}" type="datetime1">
              <a:rPr lang="es-ES" smtClean="0"/>
              <a:t>05/06/2014</a:t>
            </a:fld>
            <a:endParaRPr lang="es-ES"/>
          </a:p>
        </p:txBody>
      </p:sp>
      <p:sp>
        <p:nvSpPr>
          <p:cNvPr id="8" name="Footer Placeholder 7"/>
          <p:cNvSpPr>
            <a:spLocks noGrp="1"/>
          </p:cNvSpPr>
          <p:nvPr>
            <p:ph type="ftr" sz="quarter" idx="11"/>
          </p:nvPr>
        </p:nvSpPr>
        <p:spPr/>
        <p:txBody>
          <a:bodyPr/>
          <a:lstStyle/>
          <a:p>
            <a:r>
              <a:rPr lang="es-ES" smtClean="0"/>
              <a:t>Lingüística General</a:t>
            </a:r>
            <a:endParaRPr lang="es-ES"/>
          </a:p>
        </p:txBody>
      </p:sp>
      <p:sp>
        <p:nvSpPr>
          <p:cNvPr id="9" name="Slide Number Placeholder 8"/>
          <p:cNvSpPr>
            <a:spLocks noGrp="1"/>
          </p:cNvSpPr>
          <p:nvPr>
            <p:ph type="sldNum" sz="quarter" idx="12"/>
          </p:nvPr>
        </p:nvSpPr>
        <p:spPr/>
        <p:txBody>
          <a:bodyPr/>
          <a:lstStyle/>
          <a:p>
            <a:fld id="{32FB7877-C3C1-4012-AAC6-55EA43194345}" type="slidenum">
              <a:rPr lang="es-ES" smtClean="0"/>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7A5CA4F-B24F-4893-9220-D28836052E4A}" type="datetime1">
              <a:rPr lang="es-ES" smtClean="0"/>
              <a:t>05/06/2014</a:t>
            </a:fld>
            <a:endParaRPr lang="es-ES"/>
          </a:p>
        </p:txBody>
      </p:sp>
      <p:sp>
        <p:nvSpPr>
          <p:cNvPr id="4" name="Footer Placeholder 3"/>
          <p:cNvSpPr>
            <a:spLocks noGrp="1"/>
          </p:cNvSpPr>
          <p:nvPr>
            <p:ph type="ftr" sz="quarter" idx="11"/>
          </p:nvPr>
        </p:nvSpPr>
        <p:spPr/>
        <p:txBody>
          <a:bodyPr/>
          <a:lstStyle/>
          <a:p>
            <a:r>
              <a:rPr lang="es-ES" smtClean="0"/>
              <a:t>Lingüística General</a:t>
            </a:r>
            <a:endParaRPr lang="es-ES"/>
          </a:p>
        </p:txBody>
      </p:sp>
      <p:sp>
        <p:nvSpPr>
          <p:cNvPr id="5" name="Slide Number Placeholder 4"/>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0194C-2EA1-46C9-B7A5-7F961B5F8F4A}" type="datetime1">
              <a:rPr lang="es-ES" smtClean="0"/>
              <a:t>05/06/2014</a:t>
            </a:fld>
            <a:endParaRPr lang="es-ES"/>
          </a:p>
        </p:txBody>
      </p:sp>
      <p:sp>
        <p:nvSpPr>
          <p:cNvPr id="3" name="Footer Placeholder 2"/>
          <p:cNvSpPr>
            <a:spLocks noGrp="1"/>
          </p:cNvSpPr>
          <p:nvPr>
            <p:ph type="ftr" sz="quarter" idx="11"/>
          </p:nvPr>
        </p:nvSpPr>
        <p:spPr/>
        <p:txBody>
          <a:bodyPr/>
          <a:lstStyle/>
          <a:p>
            <a:r>
              <a:rPr lang="es-ES" smtClean="0"/>
              <a:t>Lingüística General</a:t>
            </a:r>
            <a:endParaRPr lang="es-ES"/>
          </a:p>
        </p:txBody>
      </p:sp>
      <p:sp>
        <p:nvSpPr>
          <p:cNvPr id="4" name="Slide Number Placeholder 3"/>
          <p:cNvSpPr>
            <a:spLocks noGrp="1"/>
          </p:cNvSpPr>
          <p:nvPr>
            <p:ph type="sldNum" sz="quarter" idx="12"/>
          </p:nvPr>
        </p:nvSpPr>
        <p:spPr/>
        <p:txBody>
          <a:bodyPr/>
          <a:lstStyle/>
          <a:p>
            <a:fld id="{32FB7877-C3C1-4012-AAC6-55EA4319434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49E58F81-DA8F-4595-8910-9207181B2344}" type="datetime1">
              <a:rPr lang="es-ES" smtClean="0"/>
              <a:t>05/06/2014</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r>
              <a:rPr lang="es-ES" smtClean="0"/>
              <a:t>Lingüística General</a:t>
            </a:r>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32FB7877-C3C1-4012-AAC6-55EA4319434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3FC28A1A-F837-4849-8417-82545E616A55}" type="datetime1">
              <a:rPr lang="es-ES" smtClean="0"/>
              <a:t>05/06/2014</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r>
              <a:rPr lang="es-ES" smtClean="0"/>
              <a:t>Lingüística General</a:t>
            </a:r>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32FB7877-C3C1-4012-AAC6-55EA4319434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09C41E1-9400-494D-AFD5-C76104A0C481}" type="datetime1">
              <a:rPr lang="es-ES" smtClean="0"/>
              <a:t>05/06/2014</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r>
              <a:rPr lang="es-ES" smtClean="0"/>
              <a:t>Lingüística General</a:t>
            </a:r>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2FB7877-C3C1-4012-AAC6-55EA4319434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1196752"/>
            <a:ext cx="6984776" cy="1224136"/>
          </a:xfrm>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De la subjetividad en el lenguaje</a:t>
            </a:r>
            <a:endParaRPr lang="es-ES" dirty="0"/>
          </a:p>
        </p:txBody>
      </p:sp>
      <p:sp>
        <p:nvSpPr>
          <p:cNvPr id="3" name="2 Subtítulo"/>
          <p:cNvSpPr>
            <a:spLocks noGrp="1"/>
          </p:cNvSpPr>
          <p:nvPr>
            <p:ph type="subTitle" idx="1"/>
          </p:nvPr>
        </p:nvSpPr>
        <p:spPr>
          <a:xfrm>
            <a:off x="755576" y="1700808"/>
            <a:ext cx="7488832" cy="3384376"/>
          </a:xfrm>
        </p:spPr>
        <p:txBody>
          <a:bodyPr/>
          <a:lstStyle/>
          <a:p>
            <a:endParaRPr lang="es-ES" dirty="0" smtClean="0">
              <a:solidFill>
                <a:schemeClr val="tx1"/>
              </a:solidFill>
            </a:endParaRPr>
          </a:p>
          <a:p>
            <a:endParaRPr lang="es-ES" dirty="0">
              <a:solidFill>
                <a:schemeClr val="tx1"/>
              </a:solidFill>
            </a:endParaRPr>
          </a:p>
          <a:p>
            <a:r>
              <a:rPr lang="es-ES" dirty="0" err="1" smtClean="0">
                <a:solidFill>
                  <a:schemeClr val="tx1"/>
                </a:solidFill>
              </a:rPr>
              <a:t>Émile</a:t>
            </a:r>
            <a:r>
              <a:rPr lang="es-ES" dirty="0" smtClean="0">
                <a:solidFill>
                  <a:schemeClr val="tx1"/>
                </a:solidFill>
              </a:rPr>
              <a:t> Benveniste</a:t>
            </a:r>
          </a:p>
          <a:p>
            <a:endParaRPr lang="es-ES" dirty="0" smtClean="0">
              <a:solidFill>
                <a:schemeClr val="tx1"/>
              </a:solidFill>
            </a:endParaRPr>
          </a:p>
          <a:p>
            <a:endParaRPr lang="es-ES" dirty="0">
              <a:solidFill>
                <a:schemeClr val="tx1"/>
              </a:solidFill>
            </a:endParaRPr>
          </a:p>
          <a:p>
            <a:endParaRPr lang="es-ES" dirty="0">
              <a:solidFill>
                <a:schemeClr val="tx1"/>
              </a:solidFill>
            </a:endParaRPr>
          </a:p>
        </p:txBody>
      </p:sp>
      <p:pic>
        <p:nvPicPr>
          <p:cNvPr id="5" name="Picture 5" descr="benvenis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589839"/>
            <a:ext cx="1758484" cy="256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Marcador de pie de página"/>
          <p:cNvSpPr>
            <a:spLocks noGrp="1"/>
          </p:cNvSpPr>
          <p:nvPr>
            <p:ph type="ftr" sz="quarter" idx="11"/>
          </p:nvPr>
        </p:nvSpPr>
        <p:spPr/>
        <p:txBody>
          <a:bodyPr/>
          <a:lstStyle/>
          <a:p>
            <a:r>
              <a:rPr lang="es-ES" smtClean="0"/>
              <a:t>Lingüística General</a:t>
            </a:r>
            <a:endParaRPr lang="es-ES"/>
          </a:p>
        </p:txBody>
      </p:sp>
    </p:spTree>
    <p:extLst>
      <p:ext uri="{BB962C8B-B14F-4D97-AF65-F5344CB8AC3E}">
        <p14:creationId xmlns:p14="http://schemas.microsoft.com/office/powerpoint/2010/main" val="256513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404664"/>
            <a:ext cx="7704856" cy="5262979"/>
          </a:xfrm>
          <a:prstGeom prst="rect">
            <a:avLst/>
          </a:prstGeom>
        </p:spPr>
        <p:txBody>
          <a:bodyPr wrap="square">
            <a:spAutoFit/>
          </a:bodyPr>
          <a:lstStyle/>
          <a:p>
            <a:endParaRPr lang="es-ES" sz="2800" dirty="0" smtClean="0"/>
          </a:p>
          <a:p>
            <a:r>
              <a:rPr lang="es-ES" sz="2800" dirty="0" smtClean="0"/>
              <a:t>Oposición lenguaje/instrumento de comunicación</a:t>
            </a:r>
          </a:p>
          <a:p>
            <a:endParaRPr lang="es-ES" sz="2800" dirty="0" smtClean="0"/>
          </a:p>
          <a:p>
            <a:r>
              <a:rPr lang="es-ES" sz="2800" dirty="0" smtClean="0"/>
              <a:t>• Si el lenguaje es, como dicen, instrumento de comunicación, ¿a qué debe semejante propiedad?</a:t>
            </a:r>
          </a:p>
          <a:p>
            <a:endParaRPr lang="es-ES" sz="2800" dirty="0" smtClean="0"/>
          </a:p>
          <a:p>
            <a:r>
              <a:rPr lang="es-ES" sz="2800" dirty="0" smtClean="0"/>
              <a:t>• Hablar de instrumento es oponer hombre y naturaleza.</a:t>
            </a:r>
          </a:p>
          <a:p>
            <a:endParaRPr lang="es-ES" sz="2800" dirty="0" smtClean="0"/>
          </a:p>
          <a:p>
            <a:r>
              <a:rPr lang="es-ES" sz="2800" dirty="0" smtClean="0"/>
              <a:t>• Nunca llegamos al hombre separado del lenguaje.</a:t>
            </a:r>
            <a:endParaRPr lang="es-ES" sz="2800" dirty="0"/>
          </a:p>
        </p:txBody>
      </p:sp>
      <p:sp>
        <p:nvSpPr>
          <p:cNvPr id="5" name="4 Marcador de pie de página"/>
          <p:cNvSpPr>
            <a:spLocks noGrp="1"/>
          </p:cNvSpPr>
          <p:nvPr>
            <p:ph type="ftr" sz="quarter" idx="11"/>
          </p:nvPr>
        </p:nvSpPr>
        <p:spPr/>
        <p:txBody>
          <a:bodyPr/>
          <a:lstStyle/>
          <a:p>
            <a:r>
              <a:rPr lang="es-ES" smtClean="0"/>
              <a:t>Lingüística General</a:t>
            </a:r>
            <a:endParaRPr lang="es-ES"/>
          </a:p>
        </p:txBody>
      </p:sp>
    </p:spTree>
    <p:extLst>
      <p:ext uri="{BB962C8B-B14F-4D97-AF65-F5344CB8AC3E}">
        <p14:creationId xmlns:p14="http://schemas.microsoft.com/office/powerpoint/2010/main" val="182605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Lingüística General</a:t>
            </a:r>
            <a:endParaRPr lang="es-ES"/>
          </a:p>
        </p:txBody>
      </p:sp>
      <p:sp>
        <p:nvSpPr>
          <p:cNvPr id="3" name="2 Rectángulo"/>
          <p:cNvSpPr/>
          <p:nvPr/>
        </p:nvSpPr>
        <p:spPr>
          <a:xfrm>
            <a:off x="1115616" y="1052736"/>
            <a:ext cx="7128792" cy="4031873"/>
          </a:xfrm>
          <a:prstGeom prst="rect">
            <a:avLst/>
          </a:prstGeom>
        </p:spPr>
        <p:txBody>
          <a:bodyPr wrap="square">
            <a:spAutoFit/>
          </a:bodyPr>
          <a:lstStyle/>
          <a:p>
            <a:pPr algn="just"/>
            <a:r>
              <a:rPr lang="es-ES" sz="3200" dirty="0" smtClean="0"/>
              <a:t>•No se puede disociar hombre y lenguaje.</a:t>
            </a:r>
          </a:p>
          <a:p>
            <a:pPr algn="just"/>
            <a:endParaRPr lang="es-ES" sz="3200" dirty="0"/>
          </a:p>
          <a:p>
            <a:pPr algn="just"/>
            <a:r>
              <a:rPr lang="es-ES" sz="3200" dirty="0" smtClean="0"/>
              <a:t>• Es </a:t>
            </a:r>
            <a:r>
              <a:rPr lang="es-ES" sz="3200" i="1" dirty="0" smtClean="0"/>
              <a:t>en</a:t>
            </a:r>
            <a:r>
              <a:rPr lang="es-ES" sz="3200" dirty="0" smtClean="0"/>
              <a:t> y </a:t>
            </a:r>
            <a:r>
              <a:rPr lang="es-ES" sz="3200" i="1" dirty="0" smtClean="0"/>
              <a:t>por</a:t>
            </a:r>
            <a:r>
              <a:rPr lang="es-ES" sz="3200" dirty="0" smtClean="0"/>
              <a:t> el lenguaje como el hombre se constituye como sujeto porque el solo lenguaje funda en realidad, en su realidad que es la del ser, el concepto de "ego".</a:t>
            </a:r>
            <a:endParaRPr lang="es-ES" sz="3200" dirty="0"/>
          </a:p>
        </p:txBody>
      </p:sp>
    </p:spTree>
    <p:extLst>
      <p:ext uri="{BB962C8B-B14F-4D97-AF65-F5344CB8AC3E}">
        <p14:creationId xmlns:p14="http://schemas.microsoft.com/office/powerpoint/2010/main" val="2649705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Lingüística General</a:t>
            </a:r>
            <a:endParaRPr lang="es-ES"/>
          </a:p>
        </p:txBody>
      </p:sp>
      <p:sp>
        <p:nvSpPr>
          <p:cNvPr id="3" name="2 Rectángulo"/>
          <p:cNvSpPr/>
          <p:nvPr/>
        </p:nvSpPr>
        <p:spPr>
          <a:xfrm>
            <a:off x="1115616" y="908721"/>
            <a:ext cx="7200800" cy="4524315"/>
          </a:xfrm>
          <a:prstGeom prst="rect">
            <a:avLst/>
          </a:prstGeom>
        </p:spPr>
        <p:txBody>
          <a:bodyPr wrap="square">
            <a:spAutoFit/>
          </a:bodyPr>
          <a:lstStyle/>
          <a:p>
            <a:pPr algn="just"/>
            <a:r>
              <a:rPr lang="es-ES" sz="2400" dirty="0" smtClean="0"/>
              <a:t>• La "subjetividad" de que aquí tratamos es la capacidad del locutor de plantearse como "sujeto". </a:t>
            </a:r>
          </a:p>
          <a:p>
            <a:pPr algn="just"/>
            <a:endParaRPr lang="es-ES" sz="2400" dirty="0"/>
          </a:p>
          <a:p>
            <a:pPr algn="just"/>
            <a:r>
              <a:rPr lang="es-ES" sz="2400" dirty="0" smtClean="0"/>
              <a:t>• La conciencia de sí no es posible más que si se experimenta por contraste. No empleo</a:t>
            </a:r>
            <a:r>
              <a:rPr lang="es-ES" sz="2400" b="1" i="1" dirty="0" smtClean="0"/>
              <a:t> yo </a:t>
            </a:r>
            <a:r>
              <a:rPr lang="es-ES" sz="2400" dirty="0" smtClean="0"/>
              <a:t>sino dirigiéndome a alguien, que será en mi alocución un </a:t>
            </a:r>
            <a:r>
              <a:rPr lang="es-ES" sz="2400" b="1" i="1" dirty="0" smtClean="0"/>
              <a:t>tú. </a:t>
            </a:r>
          </a:p>
          <a:p>
            <a:pPr algn="just"/>
            <a:endParaRPr lang="es-ES" sz="2400" dirty="0"/>
          </a:p>
          <a:p>
            <a:pPr algn="just"/>
            <a:r>
              <a:rPr lang="es-ES" sz="2400" dirty="0" smtClean="0"/>
              <a:t>• Es esta condición de diálogo la que es constitutiva  de la persona pues implica en reciprocidad que me torne</a:t>
            </a:r>
            <a:r>
              <a:rPr lang="es-ES" sz="2400" b="1" i="1" dirty="0" smtClean="0"/>
              <a:t> tú </a:t>
            </a:r>
            <a:r>
              <a:rPr lang="es-ES" sz="2400" dirty="0" smtClean="0"/>
              <a:t>en la alocución de aquel que por su lado se designa por </a:t>
            </a:r>
            <a:r>
              <a:rPr lang="es-ES" sz="2400" b="1" i="1" dirty="0" smtClean="0"/>
              <a:t>yo.</a:t>
            </a:r>
            <a:endParaRPr lang="es-ES" sz="2400" b="1" i="1" dirty="0"/>
          </a:p>
        </p:txBody>
      </p:sp>
    </p:spTree>
    <p:extLst>
      <p:ext uri="{BB962C8B-B14F-4D97-AF65-F5344CB8AC3E}">
        <p14:creationId xmlns:p14="http://schemas.microsoft.com/office/powerpoint/2010/main" val="1127733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Lingüística General</a:t>
            </a:r>
            <a:endParaRPr lang="es-ES"/>
          </a:p>
        </p:txBody>
      </p:sp>
      <p:sp>
        <p:nvSpPr>
          <p:cNvPr id="3" name="2 Rectángulo"/>
          <p:cNvSpPr/>
          <p:nvPr/>
        </p:nvSpPr>
        <p:spPr>
          <a:xfrm>
            <a:off x="899592" y="1124744"/>
            <a:ext cx="7488832" cy="4832092"/>
          </a:xfrm>
          <a:prstGeom prst="rect">
            <a:avLst/>
          </a:prstGeom>
        </p:spPr>
        <p:txBody>
          <a:bodyPr wrap="square">
            <a:spAutoFit/>
          </a:bodyPr>
          <a:lstStyle/>
          <a:p>
            <a:pPr algn="just"/>
            <a:r>
              <a:rPr lang="es-ES" sz="2800" dirty="0" smtClean="0"/>
              <a:t>•No se concibe una lengua sin expresión de la persona.</a:t>
            </a:r>
          </a:p>
          <a:p>
            <a:pPr algn="just"/>
            <a:r>
              <a:rPr lang="es-ES" sz="2800" dirty="0" smtClean="0"/>
              <a:t>• No hay concepto "yo" que englobe todos los </a:t>
            </a:r>
            <a:r>
              <a:rPr lang="es-ES" sz="2800" i="1" dirty="0" smtClean="0"/>
              <a:t>yo </a:t>
            </a:r>
            <a:r>
              <a:rPr lang="es-ES" sz="2800" dirty="0" smtClean="0"/>
              <a:t>que se enuncian en todo instante en boca de todos los locutores, en el sentido en que hay un concepto "árbol" al que se reducen todos los empleos individuales de árbol.</a:t>
            </a:r>
          </a:p>
          <a:p>
            <a:pPr algn="just"/>
            <a:endParaRPr lang="es-ES" sz="2800" dirty="0" smtClean="0"/>
          </a:p>
          <a:p>
            <a:pPr algn="just"/>
            <a:r>
              <a:rPr lang="es-ES" sz="2800" dirty="0" smtClean="0"/>
              <a:t>• El "yo" no denomina, pues, ninguna entidad léxica. ¿Podrá decirse entonces que</a:t>
            </a:r>
            <a:r>
              <a:rPr lang="es-ES" sz="2800" i="1" dirty="0" smtClean="0"/>
              <a:t> yo </a:t>
            </a:r>
            <a:r>
              <a:rPr lang="es-ES" sz="2800" dirty="0" smtClean="0"/>
              <a:t>se refiere a un individuo particular?</a:t>
            </a:r>
            <a:endParaRPr lang="es-ES" sz="2800" dirty="0"/>
          </a:p>
        </p:txBody>
      </p:sp>
    </p:spTree>
    <p:extLst>
      <p:ext uri="{BB962C8B-B14F-4D97-AF65-F5344CB8AC3E}">
        <p14:creationId xmlns:p14="http://schemas.microsoft.com/office/powerpoint/2010/main" val="536851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Lingüística General</a:t>
            </a:r>
            <a:endParaRPr lang="es-ES"/>
          </a:p>
        </p:txBody>
      </p:sp>
      <p:sp>
        <p:nvSpPr>
          <p:cNvPr id="3" name="2 Rectángulo"/>
          <p:cNvSpPr/>
          <p:nvPr/>
        </p:nvSpPr>
        <p:spPr>
          <a:xfrm>
            <a:off x="755576" y="620688"/>
            <a:ext cx="7704856" cy="4893647"/>
          </a:xfrm>
          <a:prstGeom prst="rect">
            <a:avLst/>
          </a:prstGeom>
        </p:spPr>
        <p:txBody>
          <a:bodyPr wrap="square">
            <a:spAutoFit/>
          </a:bodyPr>
          <a:lstStyle/>
          <a:p>
            <a:pPr algn="just"/>
            <a:r>
              <a:rPr lang="es-ES" sz="2400" dirty="0" smtClean="0"/>
              <a:t>• Es en la instancia de discurso en que yo designa el locutor donde éste se enuncia como "sujeto". Así, es verdad, al pie de la letra, que el fundamento de la subjetividad está en el ejercicio de la lengua. </a:t>
            </a:r>
          </a:p>
          <a:p>
            <a:pPr algn="just"/>
            <a:endParaRPr lang="es-ES" sz="2400" dirty="0"/>
          </a:p>
          <a:p>
            <a:pPr algn="just"/>
            <a:r>
              <a:rPr lang="es-ES" sz="2400" dirty="0" smtClean="0"/>
              <a:t>• El lenguaje está organizado de tal forma que permite a cada locutor apropiarse la lengua entera designándose como </a:t>
            </a:r>
            <a:r>
              <a:rPr lang="es-ES" sz="2400" i="1" dirty="0" smtClean="0"/>
              <a:t>yo.</a:t>
            </a:r>
          </a:p>
          <a:p>
            <a:pPr algn="just"/>
            <a:endParaRPr lang="es-ES" sz="2400" dirty="0" smtClean="0"/>
          </a:p>
          <a:p>
            <a:pPr algn="just"/>
            <a:r>
              <a:rPr lang="es-ES" sz="2400" dirty="0" smtClean="0"/>
              <a:t>• El lenguaje es pues la posibilidad de la subjetividad, por contener siempre las formas lingüísticas apropiadas a su expresión, y el discurso provoca la emergencia de la subjetividad</a:t>
            </a:r>
            <a:endParaRPr lang="es-ES" sz="2400" dirty="0"/>
          </a:p>
        </p:txBody>
      </p:sp>
    </p:spTree>
    <p:extLst>
      <p:ext uri="{BB962C8B-B14F-4D97-AF65-F5344CB8AC3E}">
        <p14:creationId xmlns:p14="http://schemas.microsoft.com/office/powerpoint/2010/main" val="1409199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Lingüística General</a:t>
            </a:r>
            <a:endParaRPr lang="es-ES"/>
          </a:p>
        </p:txBody>
      </p:sp>
      <p:sp>
        <p:nvSpPr>
          <p:cNvPr id="3" name="2 Rectángulo"/>
          <p:cNvSpPr/>
          <p:nvPr/>
        </p:nvSpPr>
        <p:spPr>
          <a:xfrm>
            <a:off x="755576" y="620688"/>
            <a:ext cx="7704856" cy="4524315"/>
          </a:xfrm>
          <a:prstGeom prst="rect">
            <a:avLst/>
          </a:prstGeom>
        </p:spPr>
        <p:txBody>
          <a:bodyPr wrap="square">
            <a:spAutoFit/>
          </a:bodyPr>
          <a:lstStyle/>
          <a:p>
            <a:pPr algn="just"/>
            <a:r>
              <a:rPr lang="es-ES" sz="2400" dirty="0" smtClean="0"/>
              <a:t>• La instalación de la "subjetividad" en el lenguaje crea, en el lenguaje y —creemos— fuera de él también, la categoría de la persona.</a:t>
            </a:r>
          </a:p>
          <a:p>
            <a:pPr algn="just"/>
            <a:endParaRPr lang="es-ES" sz="2400" dirty="0"/>
          </a:p>
          <a:p>
            <a:pPr algn="just"/>
            <a:r>
              <a:rPr lang="es-ES" sz="2400" dirty="0" smtClean="0"/>
              <a:t>• Las personas del discurso son: </a:t>
            </a:r>
            <a:r>
              <a:rPr lang="es-ES" sz="2400" i="1" dirty="0" smtClean="0"/>
              <a:t>yo-tú.</a:t>
            </a:r>
          </a:p>
          <a:p>
            <a:pPr algn="just"/>
            <a:endParaRPr lang="es-ES" sz="2400" i="1" dirty="0" smtClean="0"/>
          </a:p>
          <a:p>
            <a:pPr algn="just"/>
            <a:r>
              <a:rPr lang="es-ES" sz="2400" dirty="0" smtClean="0"/>
              <a:t>• La 3º persona </a:t>
            </a:r>
            <a:r>
              <a:rPr lang="es-ES" sz="2400" b="1" dirty="0" smtClean="0"/>
              <a:t>gramatical NO </a:t>
            </a:r>
            <a:r>
              <a:rPr lang="es-ES" sz="2400" dirty="0" smtClean="0"/>
              <a:t>es persona de discurso, no existe ni se caracteriza sino por oposición a la persona </a:t>
            </a:r>
            <a:r>
              <a:rPr lang="es-ES" sz="2400" b="1" i="1" dirty="0" smtClean="0"/>
              <a:t>yo</a:t>
            </a:r>
            <a:r>
              <a:rPr lang="es-ES" sz="2400" dirty="0" smtClean="0"/>
              <a:t> del locutor que, enunciándola, la sitúa como "no-persona".</a:t>
            </a:r>
          </a:p>
          <a:p>
            <a:pPr algn="just"/>
            <a:endParaRPr lang="es-ES" sz="2400" dirty="0" smtClean="0"/>
          </a:p>
          <a:p>
            <a:pPr algn="just"/>
            <a:r>
              <a:rPr lang="es-ES" sz="2400" dirty="0" smtClean="0"/>
              <a:t> Tal es su estatuto. La forma </a:t>
            </a:r>
            <a:r>
              <a:rPr lang="es-ES" sz="2400" b="1" i="1" dirty="0" smtClean="0"/>
              <a:t>él... </a:t>
            </a:r>
            <a:r>
              <a:rPr lang="es-ES" sz="2400" dirty="0" smtClean="0"/>
              <a:t>extrae su valor de que es necesariamente parte de un discurso enunciado por "yo".</a:t>
            </a:r>
            <a:endParaRPr lang="es-ES" sz="2400" dirty="0"/>
          </a:p>
        </p:txBody>
      </p:sp>
    </p:spTree>
    <p:extLst>
      <p:ext uri="{BB962C8B-B14F-4D97-AF65-F5344CB8AC3E}">
        <p14:creationId xmlns:p14="http://schemas.microsoft.com/office/powerpoint/2010/main" val="767993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32</TotalTime>
  <Words>479</Words>
  <Application>Microsoft Office PowerPoint</Application>
  <PresentationFormat>Presentación en pantalla (4:3)</PresentationFormat>
  <Paragraphs>46</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Chincheta</vt:lpstr>
      <vt:lpstr>        De la subjetividad en el lenguaje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la subjetividad en el lenguaje</dc:title>
  <dc:creator>Usuario</dc:creator>
  <cp:lastModifiedBy>Usuario</cp:lastModifiedBy>
  <cp:revision>4</cp:revision>
  <dcterms:created xsi:type="dcterms:W3CDTF">2014-06-05T21:19:51Z</dcterms:created>
  <dcterms:modified xsi:type="dcterms:W3CDTF">2014-06-05T21:52:01Z</dcterms:modified>
</cp:coreProperties>
</file>