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3"/>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2" r:id="rId17"/>
    <p:sldId id="273" r:id="rId18"/>
    <p:sldId id="274" r:id="rId19"/>
    <p:sldId id="277" r:id="rId20"/>
    <p:sldId id="278" r:id="rId21"/>
    <p:sldId id="276"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9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403FE9-75F7-4A6E-B8D3-15DA1F50AA2E}" type="datetimeFigureOut">
              <a:rPr lang="es-ES" smtClean="0"/>
              <a:t>22/04/2015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E423D-A26A-4907-90BE-0AC3B4D87977}" type="slidenum">
              <a:rPr lang="es-ES" smtClean="0"/>
              <a:t>‹Nº›</a:t>
            </a:fld>
            <a:endParaRPr lang="es-ES"/>
          </a:p>
        </p:txBody>
      </p:sp>
    </p:spTree>
    <p:extLst>
      <p:ext uri="{BB962C8B-B14F-4D97-AF65-F5344CB8AC3E}">
        <p14:creationId xmlns:p14="http://schemas.microsoft.com/office/powerpoint/2010/main" val="386634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3B72F84E-1E85-4223-8A34-D9AE1E6D3AC0}" type="datetime1">
              <a:rPr lang="es-ES" smtClean="0"/>
              <a:t>22/04/2015</a:t>
            </a:fld>
            <a:endParaRPr lang="es-ES" dirty="0"/>
          </a:p>
        </p:txBody>
      </p:sp>
      <p:sp>
        <p:nvSpPr>
          <p:cNvPr id="20" name="19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10" name="9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5A541B7-9698-40C2-94F5-36D013AD2251}" type="datetime1">
              <a:rPr lang="es-ES" smtClean="0"/>
              <a:t>22/04/2015</a:t>
            </a:fld>
            <a:endParaRPr lang="es-ES" dirty="0"/>
          </a:p>
        </p:txBody>
      </p:sp>
      <p:sp>
        <p:nvSpPr>
          <p:cNvPr id="5" name="4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9074643-30A7-4C4D-B80F-D1FBBEFC2D44}" type="datetime1">
              <a:rPr lang="es-ES" smtClean="0"/>
              <a:t>22/04/2015</a:t>
            </a:fld>
            <a:endParaRPr lang="es-ES" dirty="0"/>
          </a:p>
        </p:txBody>
      </p:sp>
      <p:sp>
        <p:nvSpPr>
          <p:cNvPr id="5" name="4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3137305-5E46-4793-BA67-A56D52A49D50}" type="datetime1">
              <a:rPr lang="es-ES" smtClean="0"/>
              <a:t>22/04/2015</a:t>
            </a:fld>
            <a:endParaRPr lang="es-ES" dirty="0"/>
          </a:p>
        </p:txBody>
      </p:sp>
      <p:sp>
        <p:nvSpPr>
          <p:cNvPr id="5" name="4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DF8D783-730F-4E70-8851-9C487AC36828}" type="datetime1">
              <a:rPr lang="es-ES" smtClean="0"/>
              <a:t>22/04/2015</a:t>
            </a:fld>
            <a:endParaRPr lang="es-ES" dirty="0"/>
          </a:p>
        </p:txBody>
      </p:sp>
      <p:sp>
        <p:nvSpPr>
          <p:cNvPr id="5" name="4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1E1D19A-7D04-4A23-878B-84B3E132AC7B}" type="datetime1">
              <a:rPr lang="es-ES" smtClean="0"/>
              <a:t>22/04/2015</a:t>
            </a:fld>
            <a:endParaRPr lang="es-ES" dirty="0"/>
          </a:p>
        </p:txBody>
      </p:sp>
      <p:sp>
        <p:nvSpPr>
          <p:cNvPr id="6" name="5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784E1F0-0B90-47D0-B6F2-D506F93F8A36}" type="datetime1">
              <a:rPr lang="es-ES" smtClean="0"/>
              <a:t>22/04/2015</a:t>
            </a:fld>
            <a:endParaRPr lang="es-ES" dirty="0"/>
          </a:p>
        </p:txBody>
      </p:sp>
      <p:sp>
        <p:nvSpPr>
          <p:cNvPr id="8" name="7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46A9BFA-F27D-43B1-8974-0CF360208D67}" type="datetime1">
              <a:rPr lang="es-ES" smtClean="0"/>
              <a:t>22/04/2015</a:t>
            </a:fld>
            <a:endParaRPr lang="es-ES" dirty="0"/>
          </a:p>
        </p:txBody>
      </p:sp>
      <p:sp>
        <p:nvSpPr>
          <p:cNvPr id="4" name="3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9A0E1C20-F9D6-4935-9F53-EB8684CD5463}" type="datetime1">
              <a:rPr lang="es-ES" smtClean="0"/>
              <a:t>22/04/2015</a:t>
            </a:fld>
            <a:endParaRPr lang="es-ES" dirty="0"/>
          </a:p>
        </p:txBody>
      </p:sp>
      <p:sp>
        <p:nvSpPr>
          <p:cNvPr id="3" name="2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F6A75EE-C52A-49F6-8184-495103BFE4EF}" type="datetime1">
              <a:rPr lang="es-ES" smtClean="0"/>
              <a:t>22/04/2015</a:t>
            </a:fld>
            <a:endParaRPr lang="es-ES" dirty="0"/>
          </a:p>
        </p:txBody>
      </p:sp>
      <p:sp>
        <p:nvSpPr>
          <p:cNvPr id="6" name="5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CCBF50C7-8155-4B58-8F51-E7E84F8F6C0E}" type="datetime1">
              <a:rPr lang="es-ES" smtClean="0"/>
              <a:t>22/04/2015</a:t>
            </a:fld>
            <a:endParaRPr lang="es-ES" dirty="0"/>
          </a:p>
        </p:txBody>
      </p:sp>
      <p:sp>
        <p:nvSpPr>
          <p:cNvPr id="6" name="5 Marcador de pie de página"/>
          <p:cNvSpPr>
            <a:spLocks noGrp="1"/>
          </p:cNvSpPr>
          <p:nvPr>
            <p:ph type="ftr" sz="quarter" idx="11"/>
          </p:nvPr>
        </p:nvSpPr>
        <p:spPr/>
        <p:txBody>
          <a:bodyPr/>
          <a:lstStyle>
            <a:extLst/>
          </a:lstStyle>
          <a:p>
            <a:r>
              <a:rPr lang="es-ES" smtClean="0"/>
              <a:t>UNLP - Facultad de Psicología - Lingüística General - Material de Cátedra</a:t>
            </a:r>
            <a:endParaRPr lang="es-ES" dirty="0"/>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E1C45F1-5A9A-466F-AE34-B03AA670DD57}" type="datetime1">
              <a:rPr lang="es-ES" smtClean="0"/>
              <a:t>22/04/2015</a:t>
            </a:fld>
            <a:endParaRPr lang="es-ES"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s-ES" smtClean="0"/>
              <a:t>UNLP - Facultad de Psicología - Lingüística General - Material de Cátedra</a:t>
            </a:r>
            <a:endParaRPr lang="es-E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32FADFE-3B8F-471C-ABF0-DBC7717ECBBC}" type="slidenum">
              <a:rPr lang="es-ES" smtClean="0"/>
              <a:pPr/>
              <a:t>‹Nº›</a:t>
            </a:fld>
            <a:endParaRPr lang="es-E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60648"/>
            <a:ext cx="7772400" cy="1470025"/>
          </a:xfrm>
        </p:spPr>
        <p:txBody>
          <a:bodyPr/>
          <a:lstStyle/>
          <a:p>
            <a:r>
              <a:rPr lang="es-ES_tradnl" dirty="0" smtClean="0"/>
              <a:t>1º Parte. Cap. I</a:t>
            </a:r>
            <a:endParaRPr lang="es-ES" dirty="0"/>
          </a:p>
        </p:txBody>
      </p:sp>
      <p:sp>
        <p:nvSpPr>
          <p:cNvPr id="3" name="2 Subtítulo"/>
          <p:cNvSpPr>
            <a:spLocks noGrp="1"/>
          </p:cNvSpPr>
          <p:nvPr>
            <p:ph type="subTitle" idx="1"/>
          </p:nvPr>
        </p:nvSpPr>
        <p:spPr>
          <a:xfrm>
            <a:off x="467544" y="1268760"/>
            <a:ext cx="7920880" cy="4968552"/>
          </a:xfrm>
        </p:spPr>
        <p:txBody>
          <a:bodyPr>
            <a:normAutofit fontScale="92500" lnSpcReduction="10000"/>
          </a:bodyPr>
          <a:lstStyle/>
          <a:p>
            <a:r>
              <a:rPr lang="es-ES" dirty="0" smtClean="0">
                <a:solidFill>
                  <a:schemeClr val="tx1"/>
                </a:solidFill>
              </a:rPr>
              <a:t>  </a:t>
            </a:r>
          </a:p>
          <a:p>
            <a:r>
              <a:rPr lang="es-ES" dirty="0" smtClean="0">
                <a:solidFill>
                  <a:schemeClr val="tx1"/>
                </a:solidFill>
              </a:rPr>
              <a:t>  </a:t>
            </a:r>
            <a:r>
              <a:rPr lang="es-ES" u="sng" dirty="0" smtClean="0">
                <a:solidFill>
                  <a:schemeClr val="tx1"/>
                </a:solidFill>
              </a:rPr>
              <a:t>El signo lingüístico</a:t>
            </a:r>
          </a:p>
          <a:p>
            <a:endParaRPr lang="es-ES" u="sng" dirty="0" smtClean="0">
              <a:solidFill>
                <a:schemeClr val="tx1"/>
              </a:solidFill>
            </a:endParaRPr>
          </a:p>
          <a:p>
            <a:pPr algn="just"/>
            <a:r>
              <a:rPr lang="es-ES" dirty="0" smtClean="0">
                <a:solidFill>
                  <a:schemeClr val="tx1"/>
                </a:solidFill>
                <a:latin typeface="Arial"/>
                <a:cs typeface="Arial"/>
              </a:rPr>
              <a:t>►</a:t>
            </a:r>
            <a:r>
              <a:rPr lang="es-ES" dirty="0" smtClean="0">
                <a:solidFill>
                  <a:schemeClr val="tx1"/>
                </a:solidFill>
              </a:rPr>
              <a:t>El signo lingüístico no une una cosa y un nombre, sino concepto e imagen acústica. (El lenguaje  no es una nomenclatura).  </a:t>
            </a:r>
          </a:p>
          <a:p>
            <a:pPr algn="just"/>
            <a:endParaRPr lang="es-ES" dirty="0" smtClean="0">
              <a:solidFill>
                <a:schemeClr val="tx1"/>
              </a:solidFill>
            </a:endParaRPr>
          </a:p>
          <a:p>
            <a:pPr algn="just"/>
            <a:r>
              <a:rPr lang="es-ES" dirty="0" smtClean="0">
                <a:solidFill>
                  <a:schemeClr val="tx1"/>
                </a:solidFill>
                <a:latin typeface="Arial"/>
                <a:cs typeface="Arial"/>
              </a:rPr>
              <a:t>►</a:t>
            </a:r>
            <a:r>
              <a:rPr lang="es-ES" dirty="0" smtClean="0">
                <a:solidFill>
                  <a:schemeClr val="tx1"/>
                </a:solidFill>
              </a:rPr>
              <a:t>La imagen acústica no es el sonido material, es la huella psíquica o imagen sensorial. </a:t>
            </a:r>
          </a:p>
          <a:p>
            <a:pPr algn="just"/>
            <a:endParaRPr lang="es-ES" dirty="0" smtClean="0">
              <a:solidFill>
                <a:schemeClr val="tx1"/>
              </a:solidFill>
            </a:endParaRPr>
          </a:p>
          <a:p>
            <a:pPr algn="just"/>
            <a:r>
              <a:rPr lang="es-ES" dirty="0" smtClean="0">
                <a:solidFill>
                  <a:schemeClr val="tx1"/>
                </a:solidFill>
                <a:latin typeface="Arial"/>
                <a:cs typeface="Arial"/>
              </a:rPr>
              <a:t>►</a:t>
            </a:r>
            <a:r>
              <a:rPr lang="es-ES" dirty="0" smtClean="0">
                <a:solidFill>
                  <a:schemeClr val="tx1"/>
                </a:solidFill>
              </a:rPr>
              <a:t>Se puede observar claramente el carácter psíquico de las imágenes acústicas ya que somos capaces de hablarnos a nosotros mismos o recitarnos mentalmente.</a:t>
            </a:r>
          </a:p>
          <a:p>
            <a:pPr algn="l"/>
            <a:endParaRPr lang="es-ES" dirty="0">
              <a:solidFill>
                <a:schemeClr val="tx1"/>
              </a:solidFill>
            </a:endParaRPr>
          </a:p>
        </p:txBody>
      </p:sp>
      <p:sp>
        <p:nvSpPr>
          <p:cNvPr id="4" name="3 Marcador de pie de página"/>
          <p:cNvSpPr>
            <a:spLocks noGrp="1"/>
          </p:cNvSpPr>
          <p:nvPr>
            <p:ph type="ftr" sz="quarter" idx="11"/>
          </p:nvPr>
        </p:nvSpPr>
        <p:spPr>
          <a:xfrm>
            <a:off x="2843808" y="6381328"/>
            <a:ext cx="3528392" cy="340147"/>
          </a:xfrm>
        </p:spPr>
        <p:txBody>
          <a:bodyPr/>
          <a:lstStyle/>
          <a:p>
            <a:r>
              <a:rPr lang="es-ES" dirty="0" smtClean="0"/>
              <a:t>UNLP - Facultad de Psicología - Lingüística General - Material de Cátedra</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INMUTABILIDAD Y MUTABILIDAD DEL SIGNO</a:t>
            </a:r>
            <a:endParaRPr lang="es-ES" dirty="0"/>
          </a:p>
        </p:txBody>
      </p:sp>
      <p:sp>
        <p:nvSpPr>
          <p:cNvPr id="3" name="2 Marcador de contenido"/>
          <p:cNvSpPr>
            <a:spLocks noGrp="1"/>
          </p:cNvSpPr>
          <p:nvPr>
            <p:ph idx="1"/>
          </p:nvPr>
        </p:nvSpPr>
        <p:spPr/>
        <p:txBody>
          <a:bodyPr>
            <a:normAutofit fontScale="92500" lnSpcReduction="20000"/>
          </a:bodyPr>
          <a:lstStyle/>
          <a:p>
            <a:pPr algn="just"/>
            <a:r>
              <a:rPr lang="es-ES" dirty="0" smtClean="0"/>
              <a:t>Pero la lengua, a pesar de lo anteriormente dicho, es </a:t>
            </a:r>
            <a:r>
              <a:rPr lang="es-ES" b="1" u="sng" dirty="0" smtClean="0"/>
              <a:t>mutable en el tiempo (diacrónicamente)</a:t>
            </a:r>
            <a:r>
              <a:rPr lang="es-ES" dirty="0" smtClean="0"/>
              <a:t> ya que, como fenómeno social, </a:t>
            </a:r>
            <a:r>
              <a:rPr lang="es-ES" b="1" u="sng" dirty="0" smtClean="0"/>
              <a:t>está sujeta a cambios, a modificaciones, a evolución,</a:t>
            </a:r>
            <a:r>
              <a:rPr lang="es-ES" dirty="0" smtClean="0"/>
              <a:t> tanto de sus significantes como de sus significados. Según Ferdinand de Saussure, el tiempo, que asegura la continuidad de la lengua, tiene otro efecto, en apariencia contradictorio: el de alterar, más o menos, los signos lingüísticos; y, con ello, </a:t>
            </a:r>
            <a:r>
              <a:rPr lang="es-ES" b="1" u="sng" dirty="0" smtClean="0"/>
              <a:t>posibilita la evolución de las lenguas.</a:t>
            </a:r>
            <a:endParaRPr lang="es-ES" dirty="0" smtClean="0"/>
          </a:p>
          <a:p>
            <a:endParaRPr lang="es-ES" dirty="0"/>
          </a:p>
        </p:txBody>
      </p:sp>
      <p:sp>
        <p:nvSpPr>
          <p:cNvPr id="4" name="3 Marcador de pie de página"/>
          <p:cNvSpPr>
            <a:spLocks noGrp="1"/>
          </p:cNvSpPr>
          <p:nvPr>
            <p:ph type="ftr" sz="quarter" idx="11"/>
          </p:nvPr>
        </p:nvSpPr>
        <p:spPr>
          <a:xfrm>
            <a:off x="2843808" y="6381328"/>
            <a:ext cx="3528392" cy="340147"/>
          </a:xfrm>
        </p:spPr>
        <p:txBody>
          <a:bodyPr/>
          <a:lstStyle/>
          <a:p>
            <a:r>
              <a:rPr lang="es-ES" smtClean="0"/>
              <a:t>UNLP - Facultad de Psicología - Lingüística General - Material de Cátedra</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74638"/>
            <a:ext cx="8250120" cy="1066130"/>
          </a:xfrm>
        </p:spPr>
        <p:txBody>
          <a:bodyPr>
            <a:normAutofit fontScale="90000"/>
          </a:bodyPr>
          <a:lstStyle/>
          <a:p>
            <a:r>
              <a:rPr lang="es-ES" sz="3600" dirty="0" smtClean="0"/>
              <a:t>Capítulo III</a:t>
            </a:r>
            <a:r>
              <a:rPr lang="es-ES" dirty="0" smtClean="0"/>
              <a:t/>
            </a:r>
            <a:br>
              <a:rPr lang="es-ES" dirty="0" smtClean="0"/>
            </a:br>
            <a:r>
              <a:rPr lang="es-ES" b="1" dirty="0" smtClean="0"/>
              <a:t> </a:t>
            </a:r>
            <a:r>
              <a:rPr lang="es-ES" sz="3600" b="1" dirty="0" smtClean="0"/>
              <a:t>Lingüística estática y lingüística dinámica</a:t>
            </a:r>
            <a:endParaRPr lang="es-ES" sz="3600" dirty="0"/>
          </a:p>
        </p:txBody>
      </p:sp>
      <p:sp>
        <p:nvSpPr>
          <p:cNvPr id="3" name="2 Marcador de contenido"/>
          <p:cNvSpPr>
            <a:spLocks noGrp="1"/>
          </p:cNvSpPr>
          <p:nvPr>
            <p:ph idx="1"/>
          </p:nvPr>
        </p:nvSpPr>
        <p:spPr/>
        <p:txBody>
          <a:bodyPr/>
          <a:lstStyle/>
          <a:p>
            <a:pPr algn="just"/>
            <a:r>
              <a:rPr lang="es-ES" dirty="0" smtClean="0"/>
              <a:t>La lingüística sincrónica (o estática) examina las relaciones entre los elementos coexistentes de la lengua con independencia de cualquier factor temporal.</a:t>
            </a:r>
          </a:p>
          <a:p>
            <a:pPr algn="just"/>
            <a:r>
              <a:rPr lang="es-ES" dirty="0" smtClean="0"/>
              <a:t> Permite describir el estado del sistema lingüístico, siendo esta descripción abarcativa de la totalidad de los elementos interactuantes en la lengua.</a:t>
            </a:r>
            <a:endParaRPr lang="es-ES" dirty="0"/>
          </a:p>
        </p:txBody>
      </p:sp>
      <p:sp>
        <p:nvSpPr>
          <p:cNvPr id="4" name="3 Marcador de pie de página"/>
          <p:cNvSpPr>
            <a:spLocks noGrp="1"/>
          </p:cNvSpPr>
          <p:nvPr>
            <p:ph type="ftr" sz="quarter" idx="11"/>
          </p:nvPr>
        </p:nvSpPr>
        <p:spPr>
          <a:xfrm>
            <a:off x="2771800" y="6381328"/>
            <a:ext cx="4176464" cy="340147"/>
          </a:xfrm>
        </p:spPr>
        <p:txBody>
          <a:bodyPr/>
          <a:lstStyle/>
          <a:p>
            <a:r>
              <a:rPr lang="es-ES" dirty="0" smtClean="0"/>
              <a:t>UNLP - Facultad de Psicología - Lingüística General – </a:t>
            </a:r>
          </a:p>
          <a:p>
            <a:r>
              <a:rPr lang="es-ES" dirty="0" smtClean="0"/>
              <a:t>Material de Cátedra</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smtClean="0"/>
              <a:t>Capítulo III</a:t>
            </a:r>
            <a:br>
              <a:rPr lang="es-ES" sz="3600" dirty="0" smtClean="0"/>
            </a:br>
            <a:r>
              <a:rPr lang="es-ES" sz="3600" b="1" dirty="0" smtClean="0"/>
              <a:t> Lingüística estática y lingüística dinámica</a:t>
            </a:r>
            <a:endParaRPr lang="es-ES" sz="3600" dirty="0"/>
          </a:p>
        </p:txBody>
      </p:sp>
      <p:sp>
        <p:nvSpPr>
          <p:cNvPr id="3" name="2 Marcador de contenido"/>
          <p:cNvSpPr>
            <a:spLocks noGrp="1"/>
          </p:cNvSpPr>
          <p:nvPr>
            <p:ph idx="1"/>
          </p:nvPr>
        </p:nvSpPr>
        <p:spPr/>
        <p:txBody>
          <a:bodyPr/>
          <a:lstStyle/>
          <a:p>
            <a:endParaRPr lang="es-ES" dirty="0" smtClean="0"/>
          </a:p>
          <a:p>
            <a:endParaRPr lang="es-ES" dirty="0"/>
          </a:p>
          <a:p>
            <a:r>
              <a:rPr lang="es-ES" dirty="0" smtClean="0"/>
              <a:t>La lingüística diacrónica (o dinámica) se enfoca en el proceso evolutivo y se centra en aquellos fragmentos que se corresponden con ciertos momentos históricos.</a:t>
            </a:r>
          </a:p>
          <a:p>
            <a:endParaRPr lang="es-ES" dirty="0"/>
          </a:p>
        </p:txBody>
      </p:sp>
      <p:sp>
        <p:nvSpPr>
          <p:cNvPr id="4" name="3 Marcador de pie de página"/>
          <p:cNvSpPr>
            <a:spLocks noGrp="1"/>
          </p:cNvSpPr>
          <p:nvPr>
            <p:ph type="ftr" sz="quarter" idx="11"/>
          </p:nvPr>
        </p:nvSpPr>
        <p:spPr>
          <a:xfrm>
            <a:off x="2555776" y="6237312"/>
            <a:ext cx="3464024" cy="484163"/>
          </a:xfrm>
        </p:spPr>
        <p:txBody>
          <a:bodyPr/>
          <a:lstStyle/>
          <a:p>
            <a:r>
              <a:rPr lang="es-ES" smtClean="0"/>
              <a:t>UNLP - Facultad de Psicología - Lingüística General - Material de Cátedra</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2º Parte. </a:t>
            </a:r>
            <a:br>
              <a:rPr lang="es-ES" dirty="0" smtClean="0"/>
            </a:br>
            <a:r>
              <a:rPr lang="es-ES" dirty="0" smtClean="0"/>
              <a:t>Capítulo IV. El valor lingüístico</a:t>
            </a:r>
            <a:endParaRPr lang="es-ES" dirty="0"/>
          </a:p>
        </p:txBody>
      </p:sp>
      <p:sp>
        <p:nvSpPr>
          <p:cNvPr id="3" name="2 Marcador de contenido"/>
          <p:cNvSpPr>
            <a:spLocks noGrp="1"/>
          </p:cNvSpPr>
          <p:nvPr>
            <p:ph idx="1"/>
          </p:nvPr>
        </p:nvSpPr>
        <p:spPr/>
        <p:txBody>
          <a:bodyPr>
            <a:normAutofit fontScale="92500"/>
          </a:bodyPr>
          <a:lstStyle/>
          <a:p>
            <a:pPr algn="just"/>
            <a:r>
              <a:rPr lang="es-ES" dirty="0" smtClean="0"/>
              <a:t>Existen para Saussure, dos tipos diferentes de significación, una que corresponde al signo tomado en forma aislada y otra, que surge de contrastar signos. </a:t>
            </a:r>
          </a:p>
          <a:p>
            <a:pPr algn="just"/>
            <a:r>
              <a:rPr lang="es-ES" dirty="0" smtClean="0"/>
              <a:t>La primera clase de significación está subordina a la segunda y para destacar la diferencia la denomina </a:t>
            </a:r>
            <a:r>
              <a:rPr lang="es-ES" b="1" dirty="0" smtClean="0"/>
              <a:t>valor lingüístico</a:t>
            </a:r>
            <a:r>
              <a:rPr lang="es-ES" dirty="0" smtClean="0"/>
              <a:t>. </a:t>
            </a:r>
          </a:p>
          <a:p>
            <a:pPr>
              <a:buNone/>
            </a:pPr>
            <a:endParaRPr lang="es-ES" dirty="0" smtClean="0"/>
          </a:p>
          <a:p>
            <a:r>
              <a:rPr lang="es-ES" sz="1800" dirty="0" smtClean="0"/>
              <a:t>En la significación la relación entre el significado y el significante es positiva.</a:t>
            </a:r>
          </a:p>
          <a:p>
            <a:r>
              <a:rPr lang="es-ES" sz="1800" dirty="0" smtClean="0"/>
              <a:t>En el sistema de valores la relación se define por la negativa.</a:t>
            </a:r>
            <a:endParaRPr lang="es-ES" sz="1800" dirty="0"/>
          </a:p>
        </p:txBody>
      </p:sp>
      <p:sp>
        <p:nvSpPr>
          <p:cNvPr id="4" name="3 Marcador de pie de página"/>
          <p:cNvSpPr>
            <a:spLocks noGrp="1"/>
          </p:cNvSpPr>
          <p:nvPr>
            <p:ph type="ftr" sz="quarter" idx="11"/>
          </p:nvPr>
        </p:nvSpPr>
        <p:spPr>
          <a:xfrm>
            <a:off x="2699792" y="6381328"/>
            <a:ext cx="3320008" cy="340147"/>
          </a:xfrm>
        </p:spPr>
        <p:txBody>
          <a:bodyPr/>
          <a:lstStyle/>
          <a:p>
            <a:r>
              <a:rPr lang="es-ES" dirty="0" smtClean="0"/>
              <a:t>UNLP - Facultad de Psicología - Lingüística General - Material de Cátedra</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Contraste por valor lingüístico</a:t>
            </a:r>
            <a:br>
              <a:rPr lang="es-ES" b="1" dirty="0" smtClean="0"/>
            </a:br>
            <a:r>
              <a:rPr lang="es-ES" b="1" dirty="0" smtClean="0"/>
              <a:t>(aspecto conceptual)</a:t>
            </a:r>
          </a:p>
        </p:txBody>
      </p:sp>
      <p:sp>
        <p:nvSpPr>
          <p:cNvPr id="3" name="2 Marcador de contenido"/>
          <p:cNvSpPr>
            <a:spLocks noGrp="1"/>
          </p:cNvSpPr>
          <p:nvPr>
            <p:ph idx="1"/>
          </p:nvPr>
        </p:nvSpPr>
        <p:spPr/>
        <p:txBody>
          <a:bodyPr>
            <a:normAutofit fontScale="92500" lnSpcReduction="20000"/>
          </a:bodyPr>
          <a:lstStyle/>
          <a:p>
            <a:pPr algn="just"/>
            <a:r>
              <a:rPr lang="es-ES" dirty="0" smtClean="0"/>
              <a:t>El signo, en efecto, comunica un </a:t>
            </a:r>
            <a:r>
              <a:rPr lang="es-ES" b="1" dirty="0" smtClean="0"/>
              <a:t>valor lingüístico</a:t>
            </a:r>
            <a:r>
              <a:rPr lang="es-ES" dirty="0" smtClean="0"/>
              <a:t> el cual deriva de su contraste con otros signos con los que está vinculado. </a:t>
            </a:r>
          </a:p>
          <a:p>
            <a:pPr algn="just"/>
            <a:r>
              <a:rPr lang="es-ES" dirty="0" smtClean="0"/>
              <a:t>Por ejemplo: </a:t>
            </a:r>
            <a:r>
              <a:rPr lang="es-ES" i="1" dirty="0" smtClean="0"/>
              <a:t>nieve, helado, hielo, glaciar</a:t>
            </a:r>
            <a:r>
              <a:rPr lang="es-ES" dirty="0" smtClean="0"/>
              <a:t>. Cada una se entiende en la medida que se entiende la otra, porque podemos diferenciarlas una de otra.</a:t>
            </a:r>
          </a:p>
          <a:p>
            <a:pPr algn="just"/>
            <a:r>
              <a:rPr lang="es-ES" dirty="0" smtClean="0"/>
              <a:t> "Helado" no significa "nieve" y "hielo" no significa "glaciar", etc. </a:t>
            </a:r>
            <a:r>
              <a:rPr lang="es-ES" b="1" dirty="0" smtClean="0"/>
              <a:t>El principio que distingue el valor del significado, distingue también las formas entre sí y crea el significado.</a:t>
            </a:r>
            <a:r>
              <a:rPr lang="es-ES" dirty="0" smtClean="0"/>
              <a:t> </a:t>
            </a:r>
          </a:p>
          <a:p>
            <a:endParaRPr lang="es-ES" dirty="0"/>
          </a:p>
        </p:txBody>
      </p:sp>
      <p:sp>
        <p:nvSpPr>
          <p:cNvPr id="4" name="3 Marcador de pie de página"/>
          <p:cNvSpPr>
            <a:spLocks noGrp="1"/>
          </p:cNvSpPr>
          <p:nvPr>
            <p:ph type="ftr" sz="quarter" idx="11"/>
          </p:nvPr>
        </p:nvSpPr>
        <p:spPr>
          <a:xfrm>
            <a:off x="2771800" y="6381328"/>
            <a:ext cx="3600400" cy="340147"/>
          </a:xfrm>
        </p:spPr>
        <p:txBody>
          <a:bodyPr/>
          <a:lstStyle/>
          <a:p>
            <a:r>
              <a:rPr lang="es-ES" dirty="0" smtClean="0"/>
              <a:t>UNLP - Facultad de Psicología - Lingüística General - Material de Cátedra</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Contraste formal</a:t>
            </a:r>
            <a:br>
              <a:rPr lang="es-ES" b="1" dirty="0" smtClean="0"/>
            </a:br>
            <a:r>
              <a:rPr lang="es-ES" b="1" dirty="0" smtClean="0"/>
              <a:t>(aspecto material)</a:t>
            </a:r>
            <a:endParaRPr lang="es-ES" dirty="0"/>
          </a:p>
        </p:txBody>
      </p:sp>
      <p:sp>
        <p:nvSpPr>
          <p:cNvPr id="3" name="2 Marcador de contenido"/>
          <p:cNvSpPr>
            <a:spLocks noGrp="1"/>
          </p:cNvSpPr>
          <p:nvPr>
            <p:ph idx="1"/>
          </p:nvPr>
        </p:nvSpPr>
        <p:spPr/>
        <p:txBody>
          <a:bodyPr/>
          <a:lstStyle/>
          <a:p>
            <a:r>
              <a:rPr lang="es-ES" dirty="0" smtClean="0"/>
              <a:t>A su vez, "nieve" significa lo que significa porque es diferente de "nave" y "nieto" porque poseen formas contrastantes. Si bien la diferencia sonora es mínima, esta es suficiente para hacer de cada una un signo lingüístico diferente. </a:t>
            </a:r>
          </a:p>
          <a:p>
            <a:endParaRPr lang="es-ES" dirty="0"/>
          </a:p>
        </p:txBody>
      </p:sp>
      <p:sp>
        <p:nvSpPr>
          <p:cNvPr id="4" name="3 Marcador de pie de página"/>
          <p:cNvSpPr>
            <a:spLocks noGrp="1"/>
          </p:cNvSpPr>
          <p:nvPr>
            <p:ph type="ftr" sz="quarter" idx="11"/>
          </p:nvPr>
        </p:nvSpPr>
        <p:spPr>
          <a:xfrm>
            <a:off x="2555776" y="6165304"/>
            <a:ext cx="3464024" cy="556171"/>
          </a:xfrm>
        </p:spPr>
        <p:txBody>
          <a:bodyPr/>
          <a:lstStyle/>
          <a:p>
            <a:r>
              <a:rPr lang="es-ES" smtClean="0"/>
              <a:t>UNLP - Facultad de Psicología - Lingüística General - Material de Cátedra</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600" dirty="0" smtClean="0"/>
              <a:t>2º Parte. Capítulo V </a:t>
            </a:r>
            <a:br>
              <a:rPr lang="es-ES" sz="3600" dirty="0" smtClean="0"/>
            </a:br>
            <a:r>
              <a:rPr lang="es-ES" sz="3600" dirty="0" smtClean="0"/>
              <a:t>Relaciones sintagmáticas y asociativas</a:t>
            </a:r>
            <a:endParaRPr lang="es-ES" sz="3600" dirty="0"/>
          </a:p>
        </p:txBody>
      </p:sp>
      <p:sp>
        <p:nvSpPr>
          <p:cNvPr id="3" name="2 Marcador de contenido"/>
          <p:cNvSpPr>
            <a:spLocks noGrp="1"/>
          </p:cNvSpPr>
          <p:nvPr>
            <p:ph idx="1"/>
          </p:nvPr>
        </p:nvSpPr>
        <p:spPr>
          <a:xfrm>
            <a:off x="323528" y="1916832"/>
            <a:ext cx="8229600" cy="4525963"/>
          </a:xfrm>
        </p:spPr>
        <p:txBody>
          <a:bodyPr>
            <a:normAutofit lnSpcReduction="10000"/>
          </a:bodyPr>
          <a:lstStyle/>
          <a:p>
            <a:r>
              <a:rPr lang="es-ES" dirty="0" smtClean="0"/>
              <a:t>Entre los signos lo que hay pues, es oposición. En la lingüística sincrónica se distingue una oposición básica de dos tipos de relaciones: </a:t>
            </a:r>
          </a:p>
          <a:p>
            <a:r>
              <a:rPr lang="es-ES" b="1" i="1" dirty="0" smtClean="0"/>
              <a:t>Sintagmáticas</a:t>
            </a:r>
            <a:r>
              <a:rPr lang="es-ES" dirty="0" smtClean="0"/>
              <a:t>: relación del signo con otros signos, con lo que le sigue y antecede. Relación en la cadena, en la línea, en presencia(están presentes en la cadena). </a:t>
            </a:r>
          </a:p>
          <a:p>
            <a:r>
              <a:rPr lang="es-ES" dirty="0" smtClean="0"/>
              <a:t>Ej.: casa /  la casa / la casa de la esquina /</a:t>
            </a:r>
          </a:p>
          <a:p>
            <a:pPr>
              <a:buNone/>
            </a:pPr>
            <a:r>
              <a:rPr lang="es-ES" dirty="0" smtClean="0"/>
              <a:t>           la casa de la esquina es mía.</a:t>
            </a:r>
          </a:p>
        </p:txBody>
      </p:sp>
      <p:sp>
        <p:nvSpPr>
          <p:cNvPr id="4" name="3 Marcador de pie de página"/>
          <p:cNvSpPr>
            <a:spLocks noGrp="1"/>
          </p:cNvSpPr>
          <p:nvPr>
            <p:ph type="ftr" sz="quarter" idx="11"/>
          </p:nvPr>
        </p:nvSpPr>
        <p:spPr/>
        <p:txBody>
          <a:bodyPr/>
          <a:lstStyle/>
          <a:p>
            <a:r>
              <a:rPr lang="es-ES" smtClean="0"/>
              <a:t>UNLP - Facultad de Psicología - Lingüística General - Material de Cátedra</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Relaciones sintagmáticas y asociativas</a:t>
            </a:r>
            <a:endParaRPr lang="es-ES" dirty="0"/>
          </a:p>
        </p:txBody>
      </p:sp>
      <p:sp>
        <p:nvSpPr>
          <p:cNvPr id="3" name="2 Marcador de contenido"/>
          <p:cNvSpPr>
            <a:spLocks noGrp="1"/>
          </p:cNvSpPr>
          <p:nvPr>
            <p:ph idx="1"/>
          </p:nvPr>
        </p:nvSpPr>
        <p:spPr/>
        <p:txBody>
          <a:bodyPr>
            <a:normAutofit lnSpcReduction="10000"/>
          </a:bodyPr>
          <a:lstStyle/>
          <a:p>
            <a:pPr lvl="0" algn="just"/>
            <a:r>
              <a:rPr lang="es-AR" b="1" i="1" dirty="0" smtClean="0"/>
              <a:t>Paradigmáticas o asociativas</a:t>
            </a:r>
            <a:r>
              <a:rPr lang="es-AR" dirty="0" smtClean="0"/>
              <a:t>: se establecen con otros signos(de un paradigma). No están presentes(en ausencia)sino que se dan en forma asociativa(en el cerebro). </a:t>
            </a:r>
          </a:p>
          <a:p>
            <a:pPr lvl="0" algn="just">
              <a:buNone/>
            </a:pPr>
            <a:endParaRPr lang="es-AR" dirty="0" smtClean="0"/>
          </a:p>
          <a:p>
            <a:pPr lvl="0" algn="just"/>
            <a:r>
              <a:rPr lang="es-AR" dirty="0" smtClean="0"/>
              <a:t>Asociación por significado, parecido, tiene una raíz común, rima. Ej.: </a:t>
            </a:r>
            <a:r>
              <a:rPr lang="es-AR" dirty="0" smtClean="0">
                <a:solidFill>
                  <a:srgbClr val="FF0000"/>
                </a:solidFill>
              </a:rPr>
              <a:t>casa</a:t>
            </a:r>
            <a:r>
              <a:rPr lang="es-AR" dirty="0" smtClean="0"/>
              <a:t>, casita, caserón / departamento, chalet, monoambiente / cacareo, caso, cala, capa.</a:t>
            </a:r>
            <a:endParaRPr lang="es-ES" dirty="0" smtClean="0"/>
          </a:p>
          <a:p>
            <a:endParaRPr lang="es-ES" dirty="0"/>
          </a:p>
        </p:txBody>
      </p:sp>
      <p:sp>
        <p:nvSpPr>
          <p:cNvPr id="4" name="3 Marcador de pie de página"/>
          <p:cNvSpPr>
            <a:spLocks noGrp="1"/>
          </p:cNvSpPr>
          <p:nvPr>
            <p:ph type="ftr" sz="quarter" idx="11"/>
          </p:nvPr>
        </p:nvSpPr>
        <p:spPr/>
        <p:txBody>
          <a:bodyPr/>
          <a:lstStyle/>
          <a:p>
            <a:r>
              <a:rPr lang="es-ES" smtClean="0"/>
              <a:t>UNLP - Facultad de Psicología - Lingüística General - Material de Cátedra</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2º Parte. Capítulo VI </a:t>
            </a:r>
            <a:br>
              <a:rPr lang="es-ES" dirty="0" smtClean="0"/>
            </a:br>
            <a:r>
              <a:rPr lang="es-ES" dirty="0" smtClean="0"/>
              <a:t>Mecanismo de la lengua</a:t>
            </a:r>
            <a:endParaRPr lang="es-ES" dirty="0"/>
          </a:p>
        </p:txBody>
      </p:sp>
      <p:sp>
        <p:nvSpPr>
          <p:cNvPr id="3" name="2 Marcador de contenido"/>
          <p:cNvSpPr>
            <a:spLocks noGrp="1"/>
          </p:cNvSpPr>
          <p:nvPr>
            <p:ph idx="1"/>
          </p:nvPr>
        </p:nvSpPr>
        <p:spPr>
          <a:xfrm>
            <a:off x="395536" y="1628800"/>
            <a:ext cx="8229600" cy="4525963"/>
          </a:xfrm>
        </p:spPr>
        <p:txBody>
          <a:bodyPr>
            <a:normAutofit lnSpcReduction="10000"/>
          </a:bodyPr>
          <a:lstStyle/>
          <a:p>
            <a:pPr algn="just"/>
            <a:r>
              <a:rPr lang="es-ES" dirty="0" smtClean="0"/>
              <a:t>Casi todas las unidades de la lengua dependen, sea de lo que las rodea en la cadena hablada, sea de las partes sucesivas de que ellas mismas se componen.</a:t>
            </a:r>
          </a:p>
          <a:p>
            <a:pPr algn="just"/>
            <a:endParaRPr lang="es-ES" dirty="0" smtClean="0"/>
          </a:p>
          <a:p>
            <a:pPr algn="just"/>
            <a:r>
              <a:rPr lang="es-ES" dirty="0" smtClean="0"/>
              <a:t> En la lengua, todo se reduce a diferencias, pero todo se reduce también a agrupaciones. Este mecanismo es un juego de términos sucesivos. </a:t>
            </a:r>
            <a:endParaRPr lang="es-ES" sz="2600" dirty="0"/>
          </a:p>
        </p:txBody>
      </p:sp>
      <p:sp>
        <p:nvSpPr>
          <p:cNvPr id="4" name="3 Marcador de pie de página"/>
          <p:cNvSpPr>
            <a:spLocks noGrp="1"/>
          </p:cNvSpPr>
          <p:nvPr>
            <p:ph type="ftr" sz="quarter" idx="11"/>
          </p:nvPr>
        </p:nvSpPr>
        <p:spPr/>
        <p:txBody>
          <a:bodyPr/>
          <a:lstStyle/>
          <a:p>
            <a:r>
              <a:rPr lang="es-ES" smtClean="0"/>
              <a:t>UNLP - Facultad de Psicología - Lingüística General - Material de Cátedra</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Mecanismo de la lengua</a:t>
            </a:r>
            <a:endParaRPr lang="es-ES" dirty="0"/>
          </a:p>
        </p:txBody>
      </p:sp>
      <p:sp>
        <p:nvSpPr>
          <p:cNvPr id="3" name="2 Marcador de contenido"/>
          <p:cNvSpPr>
            <a:spLocks noGrp="1"/>
          </p:cNvSpPr>
          <p:nvPr>
            <p:ph idx="1"/>
          </p:nvPr>
        </p:nvSpPr>
        <p:spPr/>
        <p:txBody>
          <a:bodyPr>
            <a:normAutofit fontScale="85000" lnSpcReduction="10000"/>
          </a:bodyPr>
          <a:lstStyle/>
          <a:p>
            <a:pPr algn="just"/>
            <a:r>
              <a:rPr lang="es-ES" dirty="0" smtClean="0"/>
              <a:t>La formación de palabras basta para probarlo. Una unidad como "deseoso" se descompone en dos subunidades (dese-oso), pero esas partes no son dos partes independientes juntadas una con otra (dese + oso). El resultado es una combinación de dos elementos solidarios que sólo tiene valor por su acción recíproca en una unidad superior (deseoso). El sufijo, tomado aisladamente, es inexistente; lo que le da un puesto en la lengua es una serie de términos usuales tales como "</a:t>
            </a:r>
            <a:r>
              <a:rPr lang="es-ES" dirty="0" err="1" smtClean="0"/>
              <a:t>calur</a:t>
            </a:r>
            <a:r>
              <a:rPr lang="es-ES" dirty="0" smtClean="0"/>
              <a:t>-oso", "mentir-oso", "</a:t>
            </a:r>
            <a:r>
              <a:rPr lang="es-ES" dirty="0" err="1" smtClean="0"/>
              <a:t>verd</a:t>
            </a:r>
            <a:r>
              <a:rPr lang="es-ES" dirty="0" smtClean="0"/>
              <a:t>-oso", etc.</a:t>
            </a:r>
          </a:p>
          <a:p>
            <a:endParaRPr lang="es-ES" dirty="0"/>
          </a:p>
        </p:txBody>
      </p:sp>
      <p:sp>
        <p:nvSpPr>
          <p:cNvPr id="4" name="3 Marcador de pie de página"/>
          <p:cNvSpPr>
            <a:spLocks noGrp="1"/>
          </p:cNvSpPr>
          <p:nvPr>
            <p:ph type="ftr" sz="quarter" idx="11"/>
          </p:nvPr>
        </p:nvSpPr>
        <p:spPr/>
        <p:txBody>
          <a:bodyPr/>
          <a:lstStyle/>
          <a:p>
            <a:r>
              <a:rPr lang="es-ES" smtClean="0"/>
              <a:t>UNLP - Facultad de Psicología - Lingüística General - Material de Cátedra</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r>
              <a:rPr lang="es-ES" u="sng" dirty="0" smtClean="0"/>
              <a:t>El signo lingüístico</a:t>
            </a:r>
            <a:endParaRPr lang="es-ES" dirty="0"/>
          </a:p>
        </p:txBody>
      </p:sp>
      <p:sp>
        <p:nvSpPr>
          <p:cNvPr id="3" name="2 Marcador de contenido"/>
          <p:cNvSpPr>
            <a:spLocks noGrp="1"/>
          </p:cNvSpPr>
          <p:nvPr>
            <p:ph idx="1"/>
          </p:nvPr>
        </p:nvSpPr>
        <p:spPr>
          <a:xfrm>
            <a:off x="323528" y="1700808"/>
            <a:ext cx="8640961" cy="4381947"/>
          </a:xfrm>
        </p:spPr>
        <p:txBody>
          <a:bodyPr>
            <a:normAutofit fontScale="85000" lnSpcReduction="20000"/>
          </a:bodyPr>
          <a:lstStyle/>
          <a:p>
            <a:pPr algn="just"/>
            <a:r>
              <a:rPr lang="es-ES" dirty="0" smtClean="0"/>
              <a:t>El signo lingüístico es así una entidad psíquica de dos caras, dos elementos íntimamente unidos que se reclaman recíprocamente: concepto e imagen acústica. </a:t>
            </a:r>
          </a:p>
          <a:p>
            <a:pPr algn="just"/>
            <a:endParaRPr lang="es-ES" dirty="0" smtClean="0"/>
          </a:p>
          <a:p>
            <a:pPr algn="just"/>
            <a:r>
              <a:rPr lang="es-ES" dirty="0" smtClean="0"/>
              <a:t>De esta forma llamamos signo a la combinación del concepto y la imagen acústica aunque el uso corriente designe generalmente a la imagen acústica sola. </a:t>
            </a:r>
          </a:p>
          <a:p>
            <a:pPr algn="just">
              <a:buNone/>
            </a:pPr>
            <a:endParaRPr lang="es-ES" dirty="0" smtClean="0"/>
          </a:p>
          <a:p>
            <a:pPr algn="just"/>
            <a:r>
              <a:rPr lang="es-ES" dirty="0" smtClean="0"/>
              <a:t>Esta ambigüedad desaparecería si utilizásemos signo para designar el conjunto y reemplazásemos concepto e imagen acústica por significado y significante.</a:t>
            </a:r>
          </a:p>
          <a:p>
            <a:pPr algn="just"/>
            <a:endParaRPr lang="es-ES" dirty="0"/>
          </a:p>
        </p:txBody>
      </p:sp>
      <p:sp>
        <p:nvSpPr>
          <p:cNvPr id="4" name="3 Marcador de pie de página"/>
          <p:cNvSpPr>
            <a:spLocks noGrp="1"/>
          </p:cNvSpPr>
          <p:nvPr>
            <p:ph type="ftr" sz="quarter" idx="11"/>
          </p:nvPr>
        </p:nvSpPr>
        <p:spPr>
          <a:xfrm>
            <a:off x="2555776" y="6165304"/>
            <a:ext cx="3464024" cy="556171"/>
          </a:xfrm>
        </p:spPr>
        <p:txBody>
          <a:bodyPr/>
          <a:lstStyle/>
          <a:p>
            <a:r>
              <a:rPr lang="es-ES" smtClean="0"/>
              <a:t>UNLP - Facultad de Psicología - Lingüística General - Material de Cátedra</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Lo arbitrario absoluto y lo arbitrario relativo</a:t>
            </a:r>
            <a:endParaRPr lang="es-ES" dirty="0"/>
          </a:p>
        </p:txBody>
      </p:sp>
      <p:sp>
        <p:nvSpPr>
          <p:cNvPr id="3" name="2 Marcador de contenido"/>
          <p:cNvSpPr>
            <a:spLocks noGrp="1"/>
          </p:cNvSpPr>
          <p:nvPr>
            <p:ph idx="1"/>
          </p:nvPr>
        </p:nvSpPr>
        <p:spPr/>
        <p:txBody>
          <a:bodyPr>
            <a:normAutofit fontScale="85000" lnSpcReduction="20000"/>
          </a:bodyPr>
          <a:lstStyle/>
          <a:p>
            <a:pPr algn="just"/>
            <a:r>
              <a:rPr lang="es-ES" dirty="0" smtClean="0"/>
              <a:t>Se puede presentar el mecanismo de la lengua desde otro ángulo particularmente importante.</a:t>
            </a:r>
          </a:p>
          <a:p>
            <a:pPr algn="just">
              <a:buNone/>
            </a:pPr>
            <a:endParaRPr lang="es-ES" dirty="0" smtClean="0"/>
          </a:p>
          <a:p>
            <a:pPr algn="just"/>
            <a:r>
              <a:rPr lang="es-ES" dirty="0" smtClean="0"/>
              <a:t>El principio fundamental de lo arbitrario del signo no impide distinguir en cada lengua lo que es radicalmente arbitrario —es decir, inmotivado— de lo que no lo es más que relativamente. </a:t>
            </a:r>
          </a:p>
          <a:p>
            <a:pPr algn="just">
              <a:buNone/>
            </a:pPr>
            <a:endParaRPr lang="es-ES" dirty="0" smtClean="0"/>
          </a:p>
          <a:p>
            <a:pPr algn="just"/>
            <a:r>
              <a:rPr lang="es-ES" dirty="0" smtClean="0"/>
              <a:t>Sólo una parte de los signos son absolutamente arbitrarios; en otros interviene un fenómeno que permite reconocer grados en lo arbitrario sin suprimirlo: el signo puede ser relativamente motivado.</a:t>
            </a:r>
            <a:endParaRPr lang="es-ES" dirty="0"/>
          </a:p>
        </p:txBody>
      </p:sp>
      <p:sp>
        <p:nvSpPr>
          <p:cNvPr id="4" name="3 Marcador de pie de página"/>
          <p:cNvSpPr>
            <a:spLocks noGrp="1"/>
          </p:cNvSpPr>
          <p:nvPr>
            <p:ph type="ftr" sz="quarter" idx="11"/>
          </p:nvPr>
        </p:nvSpPr>
        <p:spPr/>
        <p:txBody>
          <a:bodyPr/>
          <a:lstStyle/>
          <a:p>
            <a:r>
              <a:rPr lang="es-ES" smtClean="0"/>
              <a:t>UNLP - Facultad de Psicología - Lingüística General - Material de Cátedra</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smtClean="0"/>
              <a:t>Lo arbitrario absoluto y lo arbitrario relativo</a:t>
            </a:r>
            <a:endParaRPr lang="es-ES" sz="3600" dirty="0"/>
          </a:p>
        </p:txBody>
      </p:sp>
      <p:sp>
        <p:nvSpPr>
          <p:cNvPr id="3" name="2 Marcador de contenido"/>
          <p:cNvSpPr>
            <a:spLocks noGrp="1"/>
          </p:cNvSpPr>
          <p:nvPr>
            <p:ph idx="1"/>
          </p:nvPr>
        </p:nvSpPr>
        <p:spPr>
          <a:xfrm>
            <a:off x="323528" y="1628800"/>
            <a:ext cx="8568952" cy="4497363"/>
          </a:xfrm>
        </p:spPr>
        <p:txBody>
          <a:bodyPr>
            <a:normAutofit fontScale="85000" lnSpcReduction="20000"/>
          </a:bodyPr>
          <a:lstStyle/>
          <a:p>
            <a:pPr algn="just">
              <a:buNone/>
            </a:pPr>
            <a:r>
              <a:rPr lang="es-ES" dirty="0" smtClean="0">
                <a:latin typeface="Arial"/>
                <a:cs typeface="Arial"/>
              </a:rPr>
              <a:t>►</a:t>
            </a:r>
            <a:r>
              <a:rPr lang="es-ES" sz="3600" dirty="0" smtClean="0"/>
              <a:t> Así, "veinte" es inmotivado, pero "diecinueve" no lo es en el mismo grado porque evoca los términos de que se compone y otros que le están asociados; por ejemplo, "diez", "nueve", "veintinueve", "diez y ocho", "diez mil", etc.</a:t>
            </a:r>
          </a:p>
          <a:p>
            <a:pPr>
              <a:buNone/>
            </a:pPr>
            <a:endParaRPr lang="es-ES" dirty="0" smtClean="0">
              <a:latin typeface="Arial"/>
              <a:cs typeface="Arial"/>
            </a:endParaRPr>
          </a:p>
          <a:p>
            <a:pPr algn="just">
              <a:buNone/>
            </a:pPr>
            <a:r>
              <a:rPr lang="es-ES" dirty="0" smtClean="0">
                <a:latin typeface="Arial"/>
                <a:cs typeface="Arial"/>
              </a:rPr>
              <a:t>►</a:t>
            </a:r>
            <a:r>
              <a:rPr lang="es-ES" sz="3600" dirty="0" smtClean="0"/>
              <a:t>Tomados separadamente, "diez" y "nueve" están en las mismas condiciones que "veinte", pero "diecinueve" presenta un caso </a:t>
            </a:r>
            <a:r>
              <a:rPr lang="es-ES" sz="3600" smtClean="0"/>
              <a:t>de motivación relativa</a:t>
            </a:r>
            <a:r>
              <a:rPr lang="es-ES" sz="4500" dirty="0" smtClean="0"/>
              <a:t>.</a:t>
            </a:r>
            <a:r>
              <a:rPr lang="es-ES" dirty="0" smtClean="0"/>
              <a:t/>
            </a:r>
            <a:br>
              <a:rPr lang="es-ES" dirty="0" smtClean="0"/>
            </a:br>
            <a:endParaRPr lang="es-ES" dirty="0"/>
          </a:p>
        </p:txBody>
      </p:sp>
      <p:sp>
        <p:nvSpPr>
          <p:cNvPr id="4" name="3 Marcador de pie de página"/>
          <p:cNvSpPr>
            <a:spLocks noGrp="1"/>
          </p:cNvSpPr>
          <p:nvPr>
            <p:ph type="ftr" sz="quarter" idx="11"/>
          </p:nvPr>
        </p:nvSpPr>
        <p:spPr/>
        <p:txBody>
          <a:bodyPr/>
          <a:lstStyle/>
          <a:p>
            <a:r>
              <a:rPr lang="es-ES" smtClean="0"/>
              <a:t>UNLP - Facultad de Psicología - Lingüística General - Material de Cátedra</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El signo lingüístico</a:t>
            </a:r>
            <a:endParaRPr lang="es-ES" dirty="0"/>
          </a:p>
        </p:txBody>
      </p:sp>
      <p:sp>
        <p:nvSpPr>
          <p:cNvPr id="3" name="2 Marcador de contenido"/>
          <p:cNvSpPr>
            <a:spLocks noGrp="1"/>
          </p:cNvSpPr>
          <p:nvPr>
            <p:ph idx="1"/>
          </p:nvPr>
        </p:nvSpPr>
        <p:spPr>
          <a:xfrm>
            <a:off x="457200" y="1628800"/>
            <a:ext cx="8363272" cy="4497363"/>
          </a:xfrm>
        </p:spPr>
        <p:txBody>
          <a:bodyPr/>
          <a:lstStyle/>
          <a:p>
            <a:pPr marL="0" indent="0">
              <a:buNone/>
            </a:pPr>
            <a:r>
              <a:rPr lang="es-ES" sz="2400" dirty="0" smtClean="0"/>
              <a:t>El signo lingüístico posee dos caracteres primordiales que son los principios de todo estudio de este orden</a:t>
            </a:r>
            <a:r>
              <a:rPr lang="es-ES" dirty="0" smtClean="0"/>
              <a:t>:</a:t>
            </a:r>
          </a:p>
          <a:p>
            <a:pPr>
              <a:buNone/>
            </a:pPr>
            <a:endParaRPr lang="es-ES" dirty="0" smtClean="0"/>
          </a:p>
          <a:p>
            <a:r>
              <a:rPr lang="es-ES" u="sng" dirty="0" smtClean="0"/>
              <a:t>PRIMER PRINCIPIO</a:t>
            </a:r>
            <a:r>
              <a:rPr lang="es-ES" dirty="0" smtClean="0"/>
              <a:t>: LO ARBITRARIO DEL SIGNO</a:t>
            </a:r>
          </a:p>
          <a:p>
            <a:pPr>
              <a:buNone/>
            </a:pPr>
            <a:endParaRPr lang="es-ES" dirty="0" smtClean="0"/>
          </a:p>
          <a:p>
            <a:r>
              <a:rPr lang="es-ES" u="sng" dirty="0" smtClean="0"/>
              <a:t>SEGUNDO PRINCIPIO</a:t>
            </a:r>
            <a:r>
              <a:rPr lang="es-ES" dirty="0" smtClean="0"/>
              <a:t>: CARÁCTER LINEAL DEL SIGNIFICANTE</a:t>
            </a:r>
          </a:p>
          <a:p>
            <a:endParaRPr lang="es-ES" dirty="0"/>
          </a:p>
        </p:txBody>
      </p:sp>
      <p:sp>
        <p:nvSpPr>
          <p:cNvPr id="4" name="3 Marcador de pie de página"/>
          <p:cNvSpPr>
            <a:spLocks noGrp="1"/>
          </p:cNvSpPr>
          <p:nvPr>
            <p:ph type="ftr" sz="quarter" idx="11"/>
          </p:nvPr>
        </p:nvSpPr>
        <p:spPr>
          <a:xfrm>
            <a:off x="2987824" y="6381328"/>
            <a:ext cx="3456384" cy="340147"/>
          </a:xfrm>
        </p:spPr>
        <p:txBody>
          <a:bodyPr/>
          <a:lstStyle/>
          <a:p>
            <a:r>
              <a:rPr lang="es-ES" smtClean="0"/>
              <a:t>UNLP - Facultad de Psicología - Lingüística General - Material de Cátedra</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LO ARBITRARIO DEL SIGNO</a:t>
            </a:r>
            <a:endParaRPr lang="es-ES" dirty="0"/>
          </a:p>
        </p:txBody>
      </p:sp>
      <p:sp>
        <p:nvSpPr>
          <p:cNvPr id="3" name="2 Marcador de contenido"/>
          <p:cNvSpPr>
            <a:spLocks noGrp="1"/>
          </p:cNvSpPr>
          <p:nvPr>
            <p:ph idx="1"/>
          </p:nvPr>
        </p:nvSpPr>
        <p:spPr/>
        <p:txBody>
          <a:bodyPr/>
          <a:lstStyle/>
          <a:p>
            <a:pPr algn="just"/>
            <a:r>
              <a:rPr lang="es-ES" dirty="0" smtClean="0"/>
              <a:t>Lo que une el significante al significado es arbitrario, y si entendemos el signo como resultante de esta asociación podemos decir que el signo lingüístico es arbitrario.</a:t>
            </a:r>
          </a:p>
          <a:p>
            <a:pPr algn="just"/>
            <a:endParaRPr lang="es-ES" dirty="0" smtClean="0"/>
          </a:p>
          <a:p>
            <a:pPr algn="just"/>
            <a:r>
              <a:rPr lang="es-ES" dirty="0" smtClean="0"/>
              <a:t>Todo medio de expresión de una sociedad se apoya en el principio de un hábito colectivo, en la convención.</a:t>
            </a:r>
            <a:endParaRPr lang="es-ES" dirty="0"/>
          </a:p>
        </p:txBody>
      </p:sp>
      <p:sp>
        <p:nvSpPr>
          <p:cNvPr id="4" name="3 Marcador de pie de página"/>
          <p:cNvSpPr>
            <a:spLocks noGrp="1"/>
          </p:cNvSpPr>
          <p:nvPr>
            <p:ph type="ftr" sz="quarter" idx="11"/>
          </p:nvPr>
        </p:nvSpPr>
        <p:spPr>
          <a:xfrm>
            <a:off x="2411760" y="6165304"/>
            <a:ext cx="4320480" cy="692696"/>
          </a:xfrm>
        </p:spPr>
        <p:txBody>
          <a:bodyPr/>
          <a:lstStyle/>
          <a:p>
            <a:r>
              <a:rPr lang="es-ES" dirty="0" smtClean="0"/>
              <a:t>UNLP - Facultad de Psicología - Lingüística General – </a:t>
            </a:r>
          </a:p>
          <a:p>
            <a:r>
              <a:rPr lang="es-ES" dirty="0" smtClean="0"/>
              <a:t>Material de Cátedra</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LO ARBITRARIO DEL SIGNO</a:t>
            </a:r>
            <a:endParaRPr lang="es-ES" dirty="0"/>
          </a:p>
        </p:txBody>
      </p:sp>
      <p:sp>
        <p:nvSpPr>
          <p:cNvPr id="3" name="2 Marcador de contenido"/>
          <p:cNvSpPr>
            <a:spLocks noGrp="1"/>
          </p:cNvSpPr>
          <p:nvPr>
            <p:ph idx="1"/>
          </p:nvPr>
        </p:nvSpPr>
        <p:spPr>
          <a:xfrm>
            <a:off x="467544" y="1412776"/>
            <a:ext cx="8352928" cy="4968552"/>
          </a:xfrm>
        </p:spPr>
        <p:txBody>
          <a:bodyPr>
            <a:normAutofit fontScale="92500" lnSpcReduction="20000"/>
          </a:bodyPr>
          <a:lstStyle/>
          <a:p>
            <a:pPr algn="just"/>
            <a:r>
              <a:rPr lang="es-ES" dirty="0" smtClean="0"/>
              <a:t>Se utiliza la palabra </a:t>
            </a:r>
            <a:r>
              <a:rPr lang="es-ES" dirty="0" smtClean="0">
                <a:solidFill>
                  <a:srgbClr val="FF0000"/>
                </a:solidFill>
              </a:rPr>
              <a:t>símbolo </a:t>
            </a:r>
            <a:r>
              <a:rPr lang="es-ES" dirty="0" smtClean="0"/>
              <a:t>para designar el signo lingüístico, más exactamente el significante, pero el símbolo no es nunca completamente arbitrario.</a:t>
            </a:r>
          </a:p>
          <a:p>
            <a:pPr marL="0" indent="0" algn="ctr">
              <a:buNone/>
            </a:pPr>
            <a:r>
              <a:rPr lang="es-ES" dirty="0" smtClean="0"/>
              <a:t> </a:t>
            </a:r>
            <a:r>
              <a:rPr lang="es-ES" sz="3000" i="1" dirty="0" smtClean="0"/>
              <a:t>Un ejemplo es que símbolos como la balanza para la justicia no podría reemplazarse por cualquier otro.</a:t>
            </a:r>
          </a:p>
          <a:p>
            <a:pPr marL="0" indent="0" algn="just">
              <a:buNone/>
            </a:pPr>
            <a:endParaRPr lang="es-ES" sz="3000" i="1" dirty="0" smtClean="0"/>
          </a:p>
          <a:p>
            <a:pPr algn="just"/>
            <a:r>
              <a:rPr lang="es-ES" dirty="0" smtClean="0"/>
              <a:t> Hay que tener en cuenta que la palabra arbitrario no debe dar idea de que el significante depende de la libre elección del hablante sino que es </a:t>
            </a:r>
            <a:r>
              <a:rPr lang="es-ES" dirty="0" smtClean="0">
                <a:solidFill>
                  <a:srgbClr val="FF0000"/>
                </a:solidFill>
              </a:rPr>
              <a:t>inmotivado</a:t>
            </a:r>
            <a:r>
              <a:rPr lang="es-ES" dirty="0" smtClean="0"/>
              <a:t>, </a:t>
            </a:r>
            <a:r>
              <a:rPr lang="es-ES" dirty="0" smtClean="0">
                <a:solidFill>
                  <a:srgbClr val="FF0000"/>
                </a:solidFill>
              </a:rPr>
              <a:t>arbitrario con relación a su significado</a:t>
            </a:r>
            <a:r>
              <a:rPr lang="es-ES" dirty="0" smtClean="0"/>
              <a:t>, con el que no guarda en realidad ningún lazo natural.</a:t>
            </a:r>
          </a:p>
        </p:txBody>
      </p:sp>
      <p:sp>
        <p:nvSpPr>
          <p:cNvPr id="4" name="3 Marcador de pie de página"/>
          <p:cNvSpPr>
            <a:spLocks noGrp="1"/>
          </p:cNvSpPr>
          <p:nvPr>
            <p:ph type="ftr" sz="quarter" idx="11"/>
          </p:nvPr>
        </p:nvSpPr>
        <p:spPr>
          <a:xfrm>
            <a:off x="2771800" y="6381328"/>
            <a:ext cx="3528392" cy="340147"/>
          </a:xfrm>
        </p:spPr>
        <p:txBody>
          <a:bodyPr/>
          <a:lstStyle/>
          <a:p>
            <a:r>
              <a:rPr lang="es-ES" dirty="0" smtClean="0"/>
              <a:t>UNLP - Facultad de Psicología - Lingüística General - Material de Cátedra</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LO ARBITRARIO DEL SIGNO</a:t>
            </a:r>
            <a:endParaRPr lang="es-ES" dirty="0"/>
          </a:p>
        </p:txBody>
      </p:sp>
      <p:sp>
        <p:nvSpPr>
          <p:cNvPr id="3" name="2 Marcador de contenido"/>
          <p:cNvSpPr>
            <a:spLocks noGrp="1"/>
          </p:cNvSpPr>
          <p:nvPr>
            <p:ph idx="1"/>
          </p:nvPr>
        </p:nvSpPr>
        <p:spPr>
          <a:xfrm>
            <a:off x="395536" y="1844824"/>
            <a:ext cx="8229600" cy="4525963"/>
          </a:xfrm>
        </p:spPr>
        <p:txBody>
          <a:bodyPr>
            <a:normAutofit fontScale="62500" lnSpcReduction="20000"/>
          </a:bodyPr>
          <a:lstStyle/>
          <a:p>
            <a:pPr>
              <a:buNone/>
            </a:pPr>
            <a:r>
              <a:rPr lang="es-ES" i="1" dirty="0" smtClean="0">
                <a:solidFill>
                  <a:srgbClr val="FF0000"/>
                </a:solidFill>
              </a:rPr>
              <a:t>A este principio se podrían aplicar dos objeciones:</a:t>
            </a:r>
          </a:p>
          <a:p>
            <a:pPr>
              <a:buNone/>
            </a:pPr>
            <a:endParaRPr lang="es-ES" i="1" dirty="0" smtClean="0">
              <a:solidFill>
                <a:srgbClr val="FF0000"/>
              </a:solidFill>
            </a:endParaRPr>
          </a:p>
          <a:p>
            <a:pPr algn="just">
              <a:buNone/>
            </a:pPr>
            <a:r>
              <a:rPr lang="es-ES" dirty="0" smtClean="0">
                <a:latin typeface="Arial"/>
                <a:cs typeface="Arial"/>
              </a:rPr>
              <a:t>►</a:t>
            </a:r>
            <a:r>
              <a:rPr lang="es-ES" dirty="0" smtClean="0"/>
              <a:t>La primera que las onomatopeyas demuestran que la elección del significante no es siempre arbitraria. Pero están presentes en la lengua en un pequeño número y aunque algunas palabras tienen una sonoridad sugestiva solo son resultado de la evolución fonética. Además las onomatopeyas auténticas una vez introducidas en la lengua pierden su carácter primero para pasar a adquirir el de signo lingüístico en general, que es inmotivado.</a:t>
            </a:r>
          </a:p>
          <a:p>
            <a:pPr algn="just">
              <a:buNone/>
            </a:pPr>
            <a:endParaRPr lang="es-ES" dirty="0" smtClean="0"/>
          </a:p>
          <a:p>
            <a:pPr algn="just">
              <a:buNone/>
            </a:pPr>
            <a:r>
              <a:rPr lang="es-ES" dirty="0" smtClean="0">
                <a:latin typeface="Arial"/>
                <a:cs typeface="Arial"/>
              </a:rPr>
              <a:t>► </a:t>
            </a:r>
            <a:r>
              <a:rPr lang="es-ES" dirty="0" smtClean="0"/>
              <a:t>La segunda que las exclamaciones suelen ser vistas como expresiones espontáneas de la realidad y se puede negar que haya un vínculo entre significado y significante. Pero solo hay que ver cuanto varían estas expresiones entre lenguas y que muchas de estas expresiones son producto de la evolución de unas palabras que en un principio si tenían un sentido determinado.</a:t>
            </a:r>
          </a:p>
          <a:p>
            <a:endParaRPr lang="es-ES" dirty="0"/>
          </a:p>
        </p:txBody>
      </p:sp>
      <p:sp>
        <p:nvSpPr>
          <p:cNvPr id="4" name="3 Marcador de pie de página"/>
          <p:cNvSpPr>
            <a:spLocks noGrp="1"/>
          </p:cNvSpPr>
          <p:nvPr>
            <p:ph type="ftr" sz="quarter" idx="11"/>
          </p:nvPr>
        </p:nvSpPr>
        <p:spPr>
          <a:xfrm>
            <a:off x="2411760" y="6381328"/>
            <a:ext cx="3608040" cy="340147"/>
          </a:xfrm>
        </p:spPr>
        <p:txBody>
          <a:bodyPr/>
          <a:lstStyle/>
          <a:p>
            <a:r>
              <a:rPr lang="es-ES" dirty="0" smtClean="0"/>
              <a:t>UNLP - Facultad de Psicología - Lingüística General - Material de Cátedra</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CARÁCTER LINEAL DEL SIGNIFICANTE</a:t>
            </a:r>
            <a:endParaRPr lang="es-ES" dirty="0"/>
          </a:p>
        </p:txBody>
      </p:sp>
      <p:sp>
        <p:nvSpPr>
          <p:cNvPr id="3" name="2 Marcador de contenido"/>
          <p:cNvSpPr>
            <a:spLocks noGrp="1"/>
          </p:cNvSpPr>
          <p:nvPr>
            <p:ph idx="1"/>
          </p:nvPr>
        </p:nvSpPr>
        <p:spPr/>
        <p:txBody>
          <a:bodyPr>
            <a:normAutofit/>
          </a:bodyPr>
          <a:lstStyle/>
          <a:p>
            <a:pPr algn="just"/>
            <a:r>
              <a:rPr lang="es-ES" dirty="0" smtClean="0"/>
              <a:t>El significante se desenvuelve en el tiempo y tiene los caracteres que toma del tiempo: representa una extensión y es mensurable en una sola dimensión. </a:t>
            </a:r>
          </a:p>
          <a:p>
            <a:pPr algn="just"/>
            <a:r>
              <a:rPr lang="es-ES" dirty="0" smtClean="0"/>
              <a:t>Los significantes acústicos se disponen en la línea de tiempo uno tras otro en una cadena, esto se ve más claro en la escritura por la línea espacial de los signos gráficos. </a:t>
            </a:r>
            <a:endParaRPr lang="es-ES" dirty="0"/>
          </a:p>
        </p:txBody>
      </p:sp>
      <p:sp>
        <p:nvSpPr>
          <p:cNvPr id="4" name="3 Marcador de pie de página"/>
          <p:cNvSpPr>
            <a:spLocks noGrp="1"/>
          </p:cNvSpPr>
          <p:nvPr>
            <p:ph type="ftr" sz="quarter" idx="11"/>
          </p:nvPr>
        </p:nvSpPr>
        <p:spPr>
          <a:xfrm>
            <a:off x="2627784" y="6381328"/>
            <a:ext cx="3392016" cy="340147"/>
          </a:xfrm>
        </p:spPr>
        <p:txBody>
          <a:bodyPr/>
          <a:lstStyle/>
          <a:p>
            <a:r>
              <a:rPr lang="es-ES" dirty="0" smtClean="0"/>
              <a:t>UNLP - Facultad de Psicología - Lingüística General - Material de Cátedra</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200" b="1" dirty="0" smtClean="0"/>
              <a:t>CAPÍTULO II</a:t>
            </a:r>
            <a:r>
              <a:rPr lang="es-ES" sz="3200" dirty="0" smtClean="0"/>
              <a:t/>
            </a:r>
            <a:br>
              <a:rPr lang="es-ES" sz="3200" dirty="0" smtClean="0"/>
            </a:br>
            <a:r>
              <a:rPr lang="es-ES" sz="3200" b="1" dirty="0" smtClean="0"/>
              <a:t>INMUTABILIDAD Y MUTABILIDAD DEL SIGNO</a:t>
            </a:r>
            <a:endParaRPr lang="es-ES" sz="3200" dirty="0"/>
          </a:p>
        </p:txBody>
      </p:sp>
      <p:sp>
        <p:nvSpPr>
          <p:cNvPr id="3" name="2 Marcador de contenido"/>
          <p:cNvSpPr>
            <a:spLocks noGrp="1"/>
          </p:cNvSpPr>
          <p:nvPr>
            <p:ph idx="1"/>
          </p:nvPr>
        </p:nvSpPr>
        <p:spPr/>
        <p:txBody>
          <a:bodyPr>
            <a:normAutofit lnSpcReduction="10000"/>
          </a:bodyPr>
          <a:lstStyle/>
          <a:p>
            <a:pPr algn="just"/>
            <a:r>
              <a:rPr lang="es-ES" dirty="0" smtClean="0"/>
              <a:t>Si con relación a la idea que representa, el significante aparece como libremente elegido, con relación a la comunidad lingüística que lo emplea, no es libre sino impuesta. Esto quiere decir que la lengua se presenta como algo que es </a:t>
            </a:r>
            <a:r>
              <a:rPr lang="es-ES" b="1" u="sng" dirty="0" smtClean="0"/>
              <a:t>impuesto</a:t>
            </a:r>
            <a:r>
              <a:rPr lang="es-ES" dirty="0" smtClean="0"/>
              <a:t> y que el hablante individual, en el momento en que la recibe y aprende, </a:t>
            </a:r>
            <a:r>
              <a:rPr lang="es-ES" b="1" u="sng" dirty="0" smtClean="0"/>
              <a:t>no la puede modificar a su criterio.</a:t>
            </a:r>
          </a:p>
          <a:p>
            <a:endParaRPr lang="es-ES" sz="1800" dirty="0" smtClean="0"/>
          </a:p>
          <a:p>
            <a:r>
              <a:rPr lang="es-ES" sz="1800" dirty="0" smtClean="0"/>
              <a:t>Reaseguro del sistema</a:t>
            </a:r>
            <a:endParaRPr lang="es-ES" sz="1800" dirty="0"/>
          </a:p>
        </p:txBody>
      </p:sp>
      <p:sp>
        <p:nvSpPr>
          <p:cNvPr id="4" name="3 Marcador de pie de página"/>
          <p:cNvSpPr>
            <a:spLocks noGrp="1"/>
          </p:cNvSpPr>
          <p:nvPr>
            <p:ph type="ftr" sz="quarter" idx="11"/>
          </p:nvPr>
        </p:nvSpPr>
        <p:spPr>
          <a:xfrm>
            <a:off x="2771800" y="6309320"/>
            <a:ext cx="3528392" cy="412155"/>
          </a:xfrm>
        </p:spPr>
        <p:txBody>
          <a:bodyPr/>
          <a:lstStyle/>
          <a:p>
            <a:r>
              <a:rPr lang="es-ES" dirty="0" smtClean="0"/>
              <a:t>UNLP - Facultad de Psicología - Lingüística General - Material de Cátedra</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692696"/>
            <a:ext cx="8106104" cy="1008112"/>
          </a:xfrm>
        </p:spPr>
        <p:txBody>
          <a:bodyPr>
            <a:normAutofit fontScale="90000"/>
          </a:bodyPr>
          <a:lstStyle/>
          <a:p>
            <a:r>
              <a:rPr lang="es-ES" sz="3600" b="1" dirty="0" smtClean="0"/>
              <a:t>CAPÍTULO II</a:t>
            </a:r>
            <a:r>
              <a:rPr lang="es-ES" sz="3600" dirty="0" smtClean="0"/>
              <a:t/>
            </a:r>
            <a:br>
              <a:rPr lang="es-ES" sz="3600" dirty="0" smtClean="0"/>
            </a:br>
            <a:r>
              <a:rPr lang="es-ES" sz="3600" b="1" dirty="0" smtClean="0"/>
              <a:t>INMUTABILIDAD Y MUTABILIDAD DEL SIGNO</a:t>
            </a:r>
            <a:r>
              <a:rPr lang="es-ES" dirty="0" smtClean="0"/>
              <a:t/>
            </a:r>
            <a:br>
              <a:rPr lang="es-ES" dirty="0" smtClean="0"/>
            </a:b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Saussure considera que el signo lingüístico es </a:t>
            </a:r>
            <a:r>
              <a:rPr lang="es-ES" dirty="0" smtClean="0">
                <a:solidFill>
                  <a:srgbClr val="FF0000"/>
                </a:solidFill>
              </a:rPr>
              <a:t>inmutable</a:t>
            </a:r>
            <a:r>
              <a:rPr lang="es-ES" dirty="0" smtClean="0"/>
              <a:t> por el hecho de que al ser la lengua una convención que se hereda socialmente, nadie puede cambiarlo por su propia voluntad.</a:t>
            </a:r>
          </a:p>
          <a:p>
            <a:pPr algn="just"/>
            <a:r>
              <a:rPr lang="es-ES" dirty="0" smtClean="0"/>
              <a:t>Pero a la vez es </a:t>
            </a:r>
            <a:r>
              <a:rPr lang="es-ES" dirty="0" smtClean="0">
                <a:solidFill>
                  <a:srgbClr val="FF0000"/>
                </a:solidFill>
              </a:rPr>
              <a:t>mutable</a:t>
            </a:r>
            <a:r>
              <a:rPr lang="es-ES" dirty="0" smtClean="0"/>
              <a:t> porque el paso del tiempo hace inevitable que las lenguas cambien. Se puede concluir que sólo el tiempo puede cambiar la lengua, pero es imposible hacerlo a nivel social.</a:t>
            </a:r>
            <a:endParaRPr lang="es-ES" dirty="0"/>
          </a:p>
        </p:txBody>
      </p:sp>
      <p:sp>
        <p:nvSpPr>
          <p:cNvPr id="4" name="3 Marcador de pie de página"/>
          <p:cNvSpPr>
            <a:spLocks noGrp="1"/>
          </p:cNvSpPr>
          <p:nvPr>
            <p:ph type="ftr" sz="quarter" idx="11"/>
          </p:nvPr>
        </p:nvSpPr>
        <p:spPr>
          <a:xfrm>
            <a:off x="2699792" y="6381328"/>
            <a:ext cx="3320008" cy="340147"/>
          </a:xfrm>
        </p:spPr>
        <p:txBody>
          <a:bodyPr/>
          <a:lstStyle/>
          <a:p>
            <a:r>
              <a:rPr lang="es-ES" smtClean="0"/>
              <a:t>UNLP - Facultad de Psicología - Lingüística General - Material de Cátedra</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140</TotalTime>
  <Words>1862</Words>
  <Application>Microsoft Office PowerPoint</Application>
  <PresentationFormat>Presentación en pantalla (4:3)</PresentationFormat>
  <Paragraphs>115</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Solsticio</vt:lpstr>
      <vt:lpstr>1º Parte. Cap. I</vt:lpstr>
      <vt:lpstr> El signo lingüístico</vt:lpstr>
      <vt:lpstr>El signo lingüístico</vt:lpstr>
      <vt:lpstr>LO ARBITRARIO DEL SIGNO</vt:lpstr>
      <vt:lpstr>LO ARBITRARIO DEL SIGNO</vt:lpstr>
      <vt:lpstr>LO ARBITRARIO DEL SIGNO</vt:lpstr>
      <vt:lpstr>CARÁCTER LINEAL DEL SIGNIFICANTE</vt:lpstr>
      <vt:lpstr>CAPÍTULO II INMUTABILIDAD Y MUTABILIDAD DEL SIGNO</vt:lpstr>
      <vt:lpstr>CAPÍTULO II INMUTABILIDAD Y MUTABILIDAD DEL SIGNO </vt:lpstr>
      <vt:lpstr>INMUTABILIDAD Y MUTABILIDAD DEL SIGNO</vt:lpstr>
      <vt:lpstr>Capítulo III  Lingüística estática y lingüística dinámica</vt:lpstr>
      <vt:lpstr>Capítulo III  Lingüística estática y lingüística dinámica</vt:lpstr>
      <vt:lpstr>2º Parte.  Capítulo IV. El valor lingüístico</vt:lpstr>
      <vt:lpstr>Contraste por valor lingüístico (aspecto conceptual)</vt:lpstr>
      <vt:lpstr>Contraste formal (aspecto material)</vt:lpstr>
      <vt:lpstr>2º Parte. Capítulo V  Relaciones sintagmáticas y asociativas</vt:lpstr>
      <vt:lpstr>Relaciones sintagmáticas y asociativas</vt:lpstr>
      <vt:lpstr>2º Parte. Capítulo VI  Mecanismo de la lengua</vt:lpstr>
      <vt:lpstr>Mecanismo de la lengua</vt:lpstr>
      <vt:lpstr>Lo arbitrario absoluto y lo arbitrario relativo</vt:lpstr>
      <vt:lpstr>Lo arbitrario absoluto y lo arbitrario relativo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1º Parte. Cap. I, II y III</dc:title>
  <dc:creator>Clau</dc:creator>
  <cp:lastModifiedBy>Clau</cp:lastModifiedBy>
  <cp:revision>30</cp:revision>
  <dcterms:modified xsi:type="dcterms:W3CDTF">2015-04-22T18:57:58Z</dcterms:modified>
</cp:coreProperties>
</file>